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0"/>
  </p:notesMasterIdLst>
  <p:sldIdLst>
    <p:sldId id="323" r:id="rId2"/>
    <p:sldId id="325" r:id="rId3"/>
    <p:sldId id="326" r:id="rId4"/>
    <p:sldId id="327" r:id="rId5"/>
    <p:sldId id="328" r:id="rId6"/>
    <p:sldId id="257" r:id="rId7"/>
    <p:sldId id="258" r:id="rId8"/>
    <p:sldId id="259" r:id="rId9"/>
    <p:sldId id="291" r:id="rId10"/>
    <p:sldId id="261" r:id="rId11"/>
    <p:sldId id="262" r:id="rId12"/>
    <p:sldId id="265" r:id="rId13"/>
    <p:sldId id="266" r:id="rId14"/>
    <p:sldId id="267" r:id="rId15"/>
    <p:sldId id="268" r:id="rId16"/>
    <p:sldId id="264" r:id="rId17"/>
    <p:sldId id="269" r:id="rId18"/>
    <p:sldId id="272" r:id="rId19"/>
    <p:sldId id="271" r:id="rId20"/>
    <p:sldId id="273" r:id="rId21"/>
    <p:sldId id="274" r:id="rId22"/>
    <p:sldId id="292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7" r:id="rId31"/>
    <p:sldId id="288" r:id="rId32"/>
    <p:sldId id="293" r:id="rId33"/>
    <p:sldId id="282" r:id="rId34"/>
    <p:sldId id="301" r:id="rId35"/>
    <p:sldId id="294" r:id="rId36"/>
    <p:sldId id="296" r:id="rId37"/>
    <p:sldId id="304" r:id="rId38"/>
    <p:sldId id="305" r:id="rId39"/>
    <p:sldId id="306" r:id="rId40"/>
    <p:sldId id="300" r:id="rId41"/>
    <p:sldId id="307" r:id="rId42"/>
    <p:sldId id="302" r:id="rId43"/>
    <p:sldId id="283" r:id="rId44"/>
    <p:sldId id="284" r:id="rId45"/>
    <p:sldId id="289" r:id="rId46"/>
    <p:sldId id="290" r:id="rId47"/>
    <p:sldId id="285" r:id="rId48"/>
    <p:sldId id="286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50000" autoAdjust="0"/>
  </p:normalViewPr>
  <p:slideViewPr>
    <p:cSldViewPr snapToGrid="0" snapToObjects="1">
      <p:cViewPr>
        <p:scale>
          <a:sx n="97" d="100"/>
          <a:sy n="97" d="100"/>
        </p:scale>
        <p:origin x="144" y="48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Relationship Id="rId2" Type="http://schemas.openxmlformats.org/officeDocument/2006/relationships/image" Target="../media/image41.emf"/><Relationship Id="rId3" Type="http://schemas.openxmlformats.org/officeDocument/2006/relationships/image" Target="../media/image42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0.emf"/><Relationship Id="rId8" Type="http://schemas.openxmlformats.org/officeDocument/2006/relationships/image" Target="../media/image51.emf"/><Relationship Id="rId9" Type="http://schemas.openxmlformats.org/officeDocument/2006/relationships/image" Target="../media/image52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3.emf"/><Relationship Id="rId8" Type="http://schemas.openxmlformats.org/officeDocument/2006/relationships/image" Target="../media/image54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3.emf"/><Relationship Id="rId8" Type="http://schemas.openxmlformats.org/officeDocument/2006/relationships/image" Target="../media/image55.emf"/><Relationship Id="rId9" Type="http://schemas.openxmlformats.org/officeDocument/2006/relationships/image" Target="../media/image56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3.emf"/><Relationship Id="rId8" Type="http://schemas.openxmlformats.org/officeDocument/2006/relationships/image" Target="../media/image57.emf"/><Relationship Id="rId9" Type="http://schemas.openxmlformats.org/officeDocument/2006/relationships/image" Target="../media/image58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9.emf"/><Relationship Id="rId8" Type="http://schemas.openxmlformats.org/officeDocument/2006/relationships/image" Target="../media/image60.emf"/><Relationship Id="rId9" Type="http://schemas.openxmlformats.org/officeDocument/2006/relationships/image" Target="../media/image53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9.emf"/><Relationship Id="rId8" Type="http://schemas.openxmlformats.org/officeDocument/2006/relationships/image" Target="../media/image60.emf"/><Relationship Id="rId9" Type="http://schemas.openxmlformats.org/officeDocument/2006/relationships/image" Target="../media/image53.emf"/><Relationship Id="rId10" Type="http://schemas.openxmlformats.org/officeDocument/2006/relationships/image" Target="../media/image61.emf"/><Relationship Id="rId11" Type="http://schemas.openxmlformats.org/officeDocument/2006/relationships/image" Target="../media/image62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9.emf"/><Relationship Id="rId8" Type="http://schemas.openxmlformats.org/officeDocument/2006/relationships/image" Target="../media/image60.emf"/><Relationship Id="rId9" Type="http://schemas.openxmlformats.org/officeDocument/2006/relationships/image" Target="../media/image53.emf"/><Relationship Id="rId10" Type="http://schemas.openxmlformats.org/officeDocument/2006/relationships/image" Target="../media/image63.emf"/><Relationship Id="rId11" Type="http://schemas.openxmlformats.org/officeDocument/2006/relationships/image" Target="../media/image64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drawings/_rels/vmlDrawing22.vml.rels><?xml version="1.0" encoding="UTF-8" standalone="yes"?>
<Relationships xmlns="http://schemas.openxmlformats.org/package/2006/relationships"><Relationship Id="rId11" Type="http://schemas.openxmlformats.org/officeDocument/2006/relationships/image" Target="../media/image53.emf"/><Relationship Id="rId12" Type="http://schemas.openxmlformats.org/officeDocument/2006/relationships/image" Target="../media/image67.emf"/><Relationship Id="rId13" Type="http://schemas.openxmlformats.org/officeDocument/2006/relationships/image" Target="../media/image68.emf"/><Relationship Id="rId1" Type="http://schemas.openxmlformats.org/officeDocument/2006/relationships/image" Target="../media/image44.emf"/><Relationship Id="rId2" Type="http://schemas.openxmlformats.org/officeDocument/2006/relationships/image" Target="../media/image45.emf"/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6" Type="http://schemas.openxmlformats.org/officeDocument/2006/relationships/image" Target="../media/image49.emf"/><Relationship Id="rId7" Type="http://schemas.openxmlformats.org/officeDocument/2006/relationships/image" Target="../media/image59.emf"/><Relationship Id="rId8" Type="http://schemas.openxmlformats.org/officeDocument/2006/relationships/image" Target="../media/image60.emf"/><Relationship Id="rId9" Type="http://schemas.openxmlformats.org/officeDocument/2006/relationships/image" Target="../media/image65.emf"/><Relationship Id="rId10" Type="http://schemas.openxmlformats.org/officeDocument/2006/relationships/image" Target="../media/image6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728AC-4B4F-4348-A192-856689668E8F}" type="datetimeFigureOut">
              <a:rPr lang="en-US" smtClean="0"/>
              <a:t>7/26/18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51C37-763A-A544-96C6-A43233B492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368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867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644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F51C37-763A-A544-96C6-A43233B492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208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4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255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dirty="0" smtClean="0"/>
              <a:t>Lecture #: Lecture 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18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1800" b="0" i="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1800" b="0" i="0" dirty="0" smtClean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1200" b="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Institute for Applied</a:t>
            </a:r>
            <a:r>
              <a:rPr lang="en-US" sz="12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Computational Science</a:t>
            </a:r>
          </a:p>
          <a:p>
            <a:pPr algn="ctr"/>
            <a:r>
              <a:rPr lang="en-US" sz="1200" b="0" i="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Harvard</a:t>
            </a:r>
            <a:endParaRPr lang="en-US" sz="12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5" y="4428551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887" indent="0">
              <a:buNone/>
              <a:defRPr sz="2100"/>
            </a:lvl2pPr>
            <a:lvl3pPr marL="685773" indent="0">
              <a:buNone/>
              <a:defRPr sz="1800"/>
            </a:lvl3pPr>
            <a:lvl4pPr marL="1028659" indent="0">
              <a:buNone/>
              <a:defRPr sz="1500"/>
            </a:lvl4pPr>
            <a:lvl5pPr marL="1371545" indent="0">
              <a:buNone/>
              <a:defRPr sz="1500"/>
            </a:lvl5pPr>
            <a:lvl6pPr marL="1714432" indent="0">
              <a:buNone/>
              <a:defRPr sz="1500"/>
            </a:lvl6pPr>
            <a:lvl7pPr marL="2057318" indent="0">
              <a:buNone/>
              <a:defRPr sz="1500"/>
            </a:lvl7pPr>
            <a:lvl8pPr marL="2400204" indent="0">
              <a:buNone/>
              <a:defRPr sz="1500"/>
            </a:lvl8pPr>
            <a:lvl9pPr marL="2743091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887" indent="0">
              <a:buNone/>
              <a:defRPr sz="900"/>
            </a:lvl2pPr>
            <a:lvl3pPr marL="685773" indent="0">
              <a:buNone/>
              <a:defRPr sz="750"/>
            </a:lvl3pPr>
            <a:lvl4pPr marL="1028659" indent="0">
              <a:buNone/>
              <a:defRPr sz="675"/>
            </a:lvl4pPr>
            <a:lvl5pPr marL="1371545" indent="0">
              <a:buNone/>
              <a:defRPr sz="675"/>
            </a:lvl5pPr>
            <a:lvl6pPr marL="1714432" indent="0">
              <a:buNone/>
              <a:defRPr sz="675"/>
            </a:lvl6pPr>
            <a:lvl7pPr marL="2057318" indent="0">
              <a:buNone/>
              <a:defRPr sz="675"/>
            </a:lvl7pPr>
            <a:lvl8pPr marL="2400204" indent="0">
              <a:buNone/>
              <a:defRPr sz="675"/>
            </a:lvl8pPr>
            <a:lvl9pPr marL="2743091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162848" y="6408112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13" name="Group 12"/>
          <p:cNvGrpSpPr>
            <a:grpSpLocks/>
          </p:cNvGrpSpPr>
          <p:nvPr/>
        </p:nvGrpSpPr>
        <p:grpSpPr>
          <a:xfrm>
            <a:off x="667463" y="6153741"/>
            <a:ext cx="812363" cy="461756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162848" y="6408112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sp>
        <p:nvSpPr>
          <p:cNvPr id="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0162848" y="6408112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3200">
                <a:solidFill>
                  <a:srgbClr val="464646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60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15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35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2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2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3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8" name="Footer Placeholder 2"/>
          <p:cNvSpPr txBox="1">
            <a:spLocks/>
          </p:cNvSpPr>
          <p:nvPr/>
        </p:nvSpPr>
        <p:spPr>
          <a:xfrm>
            <a:off x="4170083" y="6347391"/>
            <a:ext cx="38608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900" smtClean="0"/>
              <a:t>LML Colombia 2018</a:t>
            </a:r>
            <a:endParaRPr lang="en-US" sz="900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691" y="6255314"/>
            <a:ext cx="329520" cy="457200"/>
          </a:xfrm>
          <a:prstGeom prst="rect">
            <a:avLst/>
          </a:prstGeom>
        </p:spPr>
      </p:pic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1903" y="636366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0027268" y="6413704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9" name="Slide Number Placeholder 4"/>
          <p:cNvSpPr txBox="1">
            <a:spLocks/>
          </p:cNvSpPr>
          <p:nvPr/>
        </p:nvSpPr>
        <p:spPr>
          <a:xfrm>
            <a:off x="8656385" y="6360837"/>
            <a:ext cx="2844800" cy="365125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3833A1-46C9-FB45-812F-A8AC7B5136EB}" type="slidenum">
              <a:rPr lang="en-US" sz="900" smtClean="0"/>
              <a:pPr/>
              <a:t>‹#›</a:t>
            </a:fld>
            <a:endParaRPr lang="en-US" sz="900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9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1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15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135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2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2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grpSp>
        <p:nvGrpSpPr>
          <p:cNvPr id="9" name="Group 8"/>
          <p:cNvGrpSpPr>
            <a:grpSpLocks/>
          </p:cNvGrpSpPr>
          <p:nvPr/>
        </p:nvGrpSpPr>
        <p:grpSpPr>
          <a:xfrm>
            <a:off x="667463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0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691" y="6255314"/>
            <a:ext cx="329520" cy="457200"/>
          </a:xfrm>
          <a:prstGeom prst="rect">
            <a:avLst/>
          </a:prstGeom>
        </p:spPr>
      </p:pic>
      <p:sp>
        <p:nvSpPr>
          <p:cNvPr id="14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1903" y="636366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0027268" y="6413704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87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7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659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54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432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31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20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09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0162848" y="6408112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5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5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3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3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477091" y="636366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758328" y="6427151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691" y="6255314"/>
            <a:ext cx="329520" cy="457200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887" indent="0">
              <a:buNone/>
              <a:defRPr sz="1500" b="1"/>
            </a:lvl2pPr>
            <a:lvl3pPr marL="685773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8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2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887" indent="0">
              <a:buNone/>
              <a:defRPr sz="1500" b="1"/>
            </a:lvl2pPr>
            <a:lvl3pPr marL="685773" indent="0">
              <a:buNone/>
              <a:defRPr sz="1350" b="1"/>
            </a:lvl3pPr>
            <a:lvl4pPr marL="1028659" indent="0">
              <a:buNone/>
              <a:defRPr sz="1200" b="1"/>
            </a:lvl4pPr>
            <a:lvl5pPr marL="1371545" indent="0">
              <a:buNone/>
              <a:defRPr sz="1200" b="1"/>
            </a:lvl5pPr>
            <a:lvl6pPr marL="1714432" indent="0">
              <a:buNone/>
              <a:defRPr sz="1200" b="1"/>
            </a:lvl6pPr>
            <a:lvl7pPr marL="2057318" indent="0">
              <a:buNone/>
              <a:defRPr sz="1200" b="1"/>
            </a:lvl7pPr>
            <a:lvl8pPr marL="2400204" indent="0">
              <a:buNone/>
              <a:defRPr sz="1200" b="1"/>
            </a:lvl8pPr>
            <a:lvl9pPr marL="2743091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/>
        </p:nvGrpSpPr>
        <p:grpSpPr>
          <a:xfrm>
            <a:off x="667463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sp>
        <p:nvSpPr>
          <p:cNvPr id="15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162848" y="6408112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686170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3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691" y="6255314"/>
            <a:ext cx="329520" cy="457200"/>
          </a:xfrm>
          <a:prstGeom prst="rect">
            <a:avLst/>
          </a:prstGeom>
        </p:spPr>
      </p:pic>
      <p:sp>
        <p:nvSpPr>
          <p:cNvPr id="21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1903" y="636366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027268" y="6413704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24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</p:spTree>
    <p:extLst/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>
            <a:grpSpLocks/>
          </p:cNvGrpSpPr>
          <p:nvPr/>
        </p:nvGrpSpPr>
        <p:grpSpPr>
          <a:xfrm>
            <a:off x="667463" y="6153741"/>
            <a:ext cx="812363" cy="461756"/>
            <a:chOff x="8442646" y="6356350"/>
            <a:chExt cx="482609" cy="274320"/>
          </a:xfrm>
        </p:grpSpPr>
        <p:pic>
          <p:nvPicPr>
            <p:cNvPr id="9" name="Picture 8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0" name="Picture 9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691" y="6255314"/>
            <a:ext cx="329520" cy="457200"/>
          </a:xfrm>
          <a:prstGeom prst="rect">
            <a:avLst/>
          </a:prstGeom>
        </p:spPr>
      </p:pic>
      <p:sp>
        <p:nvSpPr>
          <p:cNvPr id="17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51903" y="636366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0027268" y="6413704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</p:spTree>
    <p:extLst/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5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50"/>
            </a:lvl1pPr>
            <a:lvl2pPr marL="342887" indent="0">
              <a:buNone/>
              <a:defRPr sz="900"/>
            </a:lvl2pPr>
            <a:lvl3pPr marL="685773" indent="0">
              <a:buNone/>
              <a:defRPr sz="750"/>
            </a:lvl3pPr>
            <a:lvl4pPr marL="1028659" indent="0">
              <a:buNone/>
              <a:defRPr sz="675"/>
            </a:lvl4pPr>
            <a:lvl5pPr marL="1371545" indent="0">
              <a:buNone/>
              <a:defRPr sz="675"/>
            </a:lvl5pPr>
            <a:lvl6pPr marL="1714432" indent="0">
              <a:buNone/>
              <a:defRPr sz="675"/>
            </a:lvl6pPr>
            <a:lvl7pPr marL="2057318" indent="0">
              <a:buNone/>
              <a:defRPr sz="675"/>
            </a:lvl7pPr>
            <a:lvl8pPr marL="2400204" indent="0">
              <a:buNone/>
              <a:defRPr sz="675"/>
            </a:lvl8pPr>
            <a:lvl9pPr marL="2743091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sp>
        <p:nvSpPr>
          <p:cNvPr id="9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93093" y="6356355"/>
            <a:ext cx="2844800" cy="365125"/>
          </a:xfrm>
        </p:spPr>
        <p:txBody>
          <a:bodyPr/>
          <a:lstStyle/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162848" y="6408112"/>
            <a:ext cx="1013419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</a:t>
            </a:r>
            <a:r>
              <a:rPr lang="en-US" sz="825" cap="small" baseline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825" cap="small" baseline="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Protopapas</a:t>
            </a:r>
            <a:endParaRPr lang="en-US" sz="825" cap="small" baseline="0" dirty="0">
              <a:solidFill>
                <a:schemeClr val="tx1">
                  <a:lumMod val="50000"/>
                  <a:lumOff val="50000"/>
                </a:schemeClr>
              </a:solidFill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5"/>
            <a:ext cx="3860800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13" name="Group 12"/>
          <p:cNvGrpSpPr>
            <a:grpSpLocks/>
          </p:cNvGrpSpPr>
          <p:nvPr/>
        </p:nvGrpSpPr>
        <p:grpSpPr>
          <a:xfrm>
            <a:off x="667463" y="6153741"/>
            <a:ext cx="812363" cy="461756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33F251-9293-E549-ADD9-CEA99722651D}" type="datetimeFigureOut">
              <a:rPr lang="en-US" smtClean="0"/>
              <a:t>7/26/18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5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5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AABBF-CE1E-8A4C-92D8-393D0291D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901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342887" rtl="0" eaLnBrk="1" latinLnBrk="0" hangingPunct="1">
        <a:spcBef>
          <a:spcPct val="0"/>
        </a:spcBef>
        <a:buNone/>
        <a:defRPr sz="24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257165" indent="-257165" algn="l" defTabSz="342887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190" indent="-214304" algn="l" defTabSz="342887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16" indent="-171443" algn="l" defTabSz="342887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02" indent="-171443" algn="l" defTabSz="342887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88" indent="-171443" algn="l" defTabSz="342887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74" indent="-171443" algn="l" defTabSz="34288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61" indent="-171443" algn="l" defTabSz="34288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47" indent="-171443" algn="l" defTabSz="34288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33" indent="-171443" algn="l" defTabSz="342887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7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3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59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45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32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18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04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91" algn="l" defTabSz="34288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oleObject" Target="../embeddings/oleObject3.bin"/><Relationship Id="rId5" Type="http://schemas.openxmlformats.org/officeDocument/2006/relationships/image" Target="../media/image14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1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17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18.emf"/><Relationship Id="rId7" Type="http://schemas.openxmlformats.org/officeDocument/2006/relationships/image" Target="../media/image19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4" Type="http://schemas.openxmlformats.org/officeDocument/2006/relationships/image" Target="../media/image20.emf"/><Relationship Id="rId5" Type="http://schemas.openxmlformats.org/officeDocument/2006/relationships/image" Target="../media/image21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23.emf"/><Relationship Id="rId5" Type="http://schemas.openxmlformats.org/officeDocument/2006/relationships/oleObject" Target="../embeddings/oleObject9.bin"/><Relationship Id="rId6" Type="http://schemas.openxmlformats.org/officeDocument/2006/relationships/image" Target="../media/image2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25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26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oleObject" Target="../embeddings/oleObject12.bin"/><Relationship Id="rId5" Type="http://schemas.openxmlformats.org/officeDocument/2006/relationships/image" Target="../media/image27.emf"/><Relationship Id="rId6" Type="http://schemas.openxmlformats.org/officeDocument/2006/relationships/oleObject" Target="../embeddings/oleObject13.bin"/><Relationship Id="rId7" Type="http://schemas.openxmlformats.org/officeDocument/2006/relationships/image" Target="../media/image28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30.emf"/><Relationship Id="rId5" Type="http://schemas.openxmlformats.org/officeDocument/2006/relationships/image" Target="../media/image31.png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oleObject" Target="../embeddings/oleObject15.bin"/><Relationship Id="rId5" Type="http://schemas.openxmlformats.org/officeDocument/2006/relationships/image" Target="../media/image33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39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4" Type="http://schemas.openxmlformats.org/officeDocument/2006/relationships/image" Target="../media/image40.emf"/><Relationship Id="rId5" Type="http://schemas.openxmlformats.org/officeDocument/2006/relationships/oleObject" Target="../embeddings/oleObject19.bin"/><Relationship Id="rId6" Type="http://schemas.openxmlformats.org/officeDocument/2006/relationships/image" Target="../media/image41.emf"/><Relationship Id="rId7" Type="http://schemas.openxmlformats.org/officeDocument/2006/relationships/oleObject" Target="../embeddings/oleObject20.bin"/><Relationship Id="rId8" Type="http://schemas.openxmlformats.org/officeDocument/2006/relationships/image" Target="../media/image42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emf"/><Relationship Id="rId12" Type="http://schemas.openxmlformats.org/officeDocument/2006/relationships/oleObject" Target="../embeddings/oleObject25.bin"/><Relationship Id="rId13" Type="http://schemas.openxmlformats.org/officeDocument/2006/relationships/image" Target="../media/image48.emf"/><Relationship Id="rId14" Type="http://schemas.openxmlformats.org/officeDocument/2006/relationships/oleObject" Target="../embeddings/oleObject26.bin"/><Relationship Id="rId15" Type="http://schemas.openxmlformats.org/officeDocument/2006/relationships/image" Target="../media/image49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4" Type="http://schemas.openxmlformats.org/officeDocument/2006/relationships/oleObject" Target="../embeddings/oleObject21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22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23.bin"/><Relationship Id="rId9" Type="http://schemas.openxmlformats.org/officeDocument/2006/relationships/image" Target="../media/image46.emf"/><Relationship Id="rId10" Type="http://schemas.openxmlformats.org/officeDocument/2006/relationships/oleObject" Target="../embeddings/oleObject24.bin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emf"/><Relationship Id="rId20" Type="http://schemas.openxmlformats.org/officeDocument/2006/relationships/oleObject" Target="../embeddings/oleObject35.bin"/><Relationship Id="rId21" Type="http://schemas.openxmlformats.org/officeDocument/2006/relationships/image" Target="../media/image52.emf"/><Relationship Id="rId10" Type="http://schemas.openxmlformats.org/officeDocument/2006/relationships/oleObject" Target="../embeddings/oleObject30.bin"/><Relationship Id="rId11" Type="http://schemas.openxmlformats.org/officeDocument/2006/relationships/image" Target="../media/image47.emf"/><Relationship Id="rId12" Type="http://schemas.openxmlformats.org/officeDocument/2006/relationships/oleObject" Target="../embeddings/oleObject31.bin"/><Relationship Id="rId13" Type="http://schemas.openxmlformats.org/officeDocument/2006/relationships/image" Target="../media/image48.emf"/><Relationship Id="rId14" Type="http://schemas.openxmlformats.org/officeDocument/2006/relationships/oleObject" Target="../embeddings/oleObject32.bin"/><Relationship Id="rId15" Type="http://schemas.openxmlformats.org/officeDocument/2006/relationships/image" Target="../media/image49.emf"/><Relationship Id="rId16" Type="http://schemas.openxmlformats.org/officeDocument/2006/relationships/oleObject" Target="../embeddings/oleObject33.bin"/><Relationship Id="rId17" Type="http://schemas.openxmlformats.org/officeDocument/2006/relationships/image" Target="../media/image50.emf"/><Relationship Id="rId18" Type="http://schemas.openxmlformats.org/officeDocument/2006/relationships/oleObject" Target="../embeddings/oleObject34.bin"/><Relationship Id="rId19" Type="http://schemas.openxmlformats.org/officeDocument/2006/relationships/image" Target="../media/image51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4" Type="http://schemas.openxmlformats.org/officeDocument/2006/relationships/oleObject" Target="../embeddings/oleObject27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28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29.bin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7.emf"/><Relationship Id="rId12" Type="http://schemas.openxmlformats.org/officeDocument/2006/relationships/oleObject" Target="../embeddings/oleObject40.bin"/><Relationship Id="rId13" Type="http://schemas.openxmlformats.org/officeDocument/2006/relationships/image" Target="../media/image48.emf"/><Relationship Id="rId14" Type="http://schemas.openxmlformats.org/officeDocument/2006/relationships/oleObject" Target="../embeddings/oleObject41.bin"/><Relationship Id="rId15" Type="http://schemas.openxmlformats.org/officeDocument/2006/relationships/image" Target="../media/image49.emf"/><Relationship Id="rId16" Type="http://schemas.openxmlformats.org/officeDocument/2006/relationships/oleObject" Target="../embeddings/oleObject42.bin"/><Relationship Id="rId17" Type="http://schemas.openxmlformats.org/officeDocument/2006/relationships/image" Target="../media/image53.emf"/><Relationship Id="rId18" Type="http://schemas.openxmlformats.org/officeDocument/2006/relationships/oleObject" Target="../embeddings/oleObject43.bin"/><Relationship Id="rId19" Type="http://schemas.openxmlformats.org/officeDocument/2006/relationships/image" Target="../media/image54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4" Type="http://schemas.openxmlformats.org/officeDocument/2006/relationships/oleObject" Target="../embeddings/oleObject36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37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38.bin"/><Relationship Id="rId9" Type="http://schemas.openxmlformats.org/officeDocument/2006/relationships/image" Target="../media/image46.emf"/><Relationship Id="rId10" Type="http://schemas.openxmlformats.org/officeDocument/2006/relationships/oleObject" Target="../embeddings/oleObject39.bin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emf"/><Relationship Id="rId20" Type="http://schemas.openxmlformats.org/officeDocument/2006/relationships/oleObject" Target="../embeddings/oleObject52.bin"/><Relationship Id="rId21" Type="http://schemas.openxmlformats.org/officeDocument/2006/relationships/image" Target="../media/image56.emf"/><Relationship Id="rId10" Type="http://schemas.openxmlformats.org/officeDocument/2006/relationships/oleObject" Target="../embeddings/oleObject47.bin"/><Relationship Id="rId11" Type="http://schemas.openxmlformats.org/officeDocument/2006/relationships/image" Target="../media/image47.emf"/><Relationship Id="rId12" Type="http://schemas.openxmlformats.org/officeDocument/2006/relationships/oleObject" Target="../embeddings/oleObject48.bin"/><Relationship Id="rId13" Type="http://schemas.openxmlformats.org/officeDocument/2006/relationships/image" Target="../media/image48.emf"/><Relationship Id="rId14" Type="http://schemas.openxmlformats.org/officeDocument/2006/relationships/oleObject" Target="../embeddings/oleObject49.bin"/><Relationship Id="rId15" Type="http://schemas.openxmlformats.org/officeDocument/2006/relationships/image" Target="../media/image49.emf"/><Relationship Id="rId16" Type="http://schemas.openxmlformats.org/officeDocument/2006/relationships/oleObject" Target="../embeddings/oleObject50.bin"/><Relationship Id="rId17" Type="http://schemas.openxmlformats.org/officeDocument/2006/relationships/image" Target="../media/image53.emf"/><Relationship Id="rId18" Type="http://schemas.openxmlformats.org/officeDocument/2006/relationships/oleObject" Target="../embeddings/oleObject51.bin"/><Relationship Id="rId19" Type="http://schemas.openxmlformats.org/officeDocument/2006/relationships/image" Target="../media/image55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4" Type="http://schemas.openxmlformats.org/officeDocument/2006/relationships/oleObject" Target="../embeddings/oleObject44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45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46.bin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emf"/><Relationship Id="rId20" Type="http://schemas.openxmlformats.org/officeDocument/2006/relationships/oleObject" Target="../embeddings/oleObject61.bin"/><Relationship Id="rId21" Type="http://schemas.openxmlformats.org/officeDocument/2006/relationships/image" Target="../media/image58.emf"/><Relationship Id="rId10" Type="http://schemas.openxmlformats.org/officeDocument/2006/relationships/oleObject" Target="../embeddings/oleObject56.bin"/><Relationship Id="rId11" Type="http://schemas.openxmlformats.org/officeDocument/2006/relationships/image" Target="../media/image47.emf"/><Relationship Id="rId12" Type="http://schemas.openxmlformats.org/officeDocument/2006/relationships/oleObject" Target="../embeddings/oleObject57.bin"/><Relationship Id="rId13" Type="http://schemas.openxmlformats.org/officeDocument/2006/relationships/image" Target="../media/image48.emf"/><Relationship Id="rId14" Type="http://schemas.openxmlformats.org/officeDocument/2006/relationships/oleObject" Target="../embeddings/oleObject58.bin"/><Relationship Id="rId15" Type="http://schemas.openxmlformats.org/officeDocument/2006/relationships/image" Target="../media/image49.emf"/><Relationship Id="rId16" Type="http://schemas.openxmlformats.org/officeDocument/2006/relationships/oleObject" Target="../embeddings/oleObject59.bin"/><Relationship Id="rId17" Type="http://schemas.openxmlformats.org/officeDocument/2006/relationships/image" Target="../media/image53.emf"/><Relationship Id="rId18" Type="http://schemas.openxmlformats.org/officeDocument/2006/relationships/oleObject" Target="../embeddings/oleObject60.bin"/><Relationship Id="rId19" Type="http://schemas.openxmlformats.org/officeDocument/2006/relationships/image" Target="../media/image57.emf"/><Relationship Id="rId1" Type="http://schemas.openxmlformats.org/officeDocument/2006/relationships/vmlDrawing" Target="../drawings/vmlDrawing18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4" Type="http://schemas.openxmlformats.org/officeDocument/2006/relationships/oleObject" Target="../embeddings/oleObject53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54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55.bin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emf"/><Relationship Id="rId20" Type="http://schemas.openxmlformats.org/officeDocument/2006/relationships/oleObject" Target="../embeddings/oleObject70.bin"/><Relationship Id="rId21" Type="http://schemas.openxmlformats.org/officeDocument/2006/relationships/image" Target="../media/image53.emf"/><Relationship Id="rId10" Type="http://schemas.openxmlformats.org/officeDocument/2006/relationships/oleObject" Target="../embeddings/oleObject65.bin"/><Relationship Id="rId11" Type="http://schemas.openxmlformats.org/officeDocument/2006/relationships/image" Target="../media/image47.emf"/><Relationship Id="rId12" Type="http://schemas.openxmlformats.org/officeDocument/2006/relationships/oleObject" Target="../embeddings/oleObject66.bin"/><Relationship Id="rId13" Type="http://schemas.openxmlformats.org/officeDocument/2006/relationships/image" Target="../media/image48.emf"/><Relationship Id="rId14" Type="http://schemas.openxmlformats.org/officeDocument/2006/relationships/oleObject" Target="../embeddings/oleObject67.bin"/><Relationship Id="rId15" Type="http://schemas.openxmlformats.org/officeDocument/2006/relationships/image" Target="../media/image49.emf"/><Relationship Id="rId16" Type="http://schemas.openxmlformats.org/officeDocument/2006/relationships/oleObject" Target="../embeddings/oleObject68.bin"/><Relationship Id="rId17" Type="http://schemas.openxmlformats.org/officeDocument/2006/relationships/image" Target="../media/image59.emf"/><Relationship Id="rId18" Type="http://schemas.openxmlformats.org/officeDocument/2006/relationships/oleObject" Target="../embeddings/oleObject69.bin"/><Relationship Id="rId19" Type="http://schemas.openxmlformats.org/officeDocument/2006/relationships/image" Target="../media/image60.emf"/><Relationship Id="rId1" Type="http://schemas.openxmlformats.org/officeDocument/2006/relationships/vmlDrawing" Target="../drawings/vmlDrawing19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4" Type="http://schemas.openxmlformats.org/officeDocument/2006/relationships/oleObject" Target="../embeddings/oleObject62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63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64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emf"/><Relationship Id="rId20" Type="http://schemas.openxmlformats.org/officeDocument/2006/relationships/oleObject" Target="../embeddings/oleObject79.bin"/><Relationship Id="rId21" Type="http://schemas.openxmlformats.org/officeDocument/2006/relationships/image" Target="../media/image53.emf"/><Relationship Id="rId22" Type="http://schemas.openxmlformats.org/officeDocument/2006/relationships/oleObject" Target="../embeddings/oleObject80.bin"/><Relationship Id="rId23" Type="http://schemas.openxmlformats.org/officeDocument/2006/relationships/image" Target="../media/image61.emf"/><Relationship Id="rId24" Type="http://schemas.openxmlformats.org/officeDocument/2006/relationships/oleObject" Target="../embeddings/oleObject81.bin"/><Relationship Id="rId25" Type="http://schemas.openxmlformats.org/officeDocument/2006/relationships/image" Target="../media/image62.emf"/><Relationship Id="rId10" Type="http://schemas.openxmlformats.org/officeDocument/2006/relationships/oleObject" Target="../embeddings/oleObject74.bin"/><Relationship Id="rId11" Type="http://schemas.openxmlformats.org/officeDocument/2006/relationships/image" Target="../media/image47.emf"/><Relationship Id="rId12" Type="http://schemas.openxmlformats.org/officeDocument/2006/relationships/oleObject" Target="../embeddings/oleObject75.bin"/><Relationship Id="rId13" Type="http://schemas.openxmlformats.org/officeDocument/2006/relationships/image" Target="../media/image48.emf"/><Relationship Id="rId14" Type="http://schemas.openxmlformats.org/officeDocument/2006/relationships/oleObject" Target="../embeddings/oleObject76.bin"/><Relationship Id="rId15" Type="http://schemas.openxmlformats.org/officeDocument/2006/relationships/image" Target="../media/image49.emf"/><Relationship Id="rId16" Type="http://schemas.openxmlformats.org/officeDocument/2006/relationships/oleObject" Target="../embeddings/oleObject77.bin"/><Relationship Id="rId17" Type="http://schemas.openxmlformats.org/officeDocument/2006/relationships/image" Target="../media/image59.emf"/><Relationship Id="rId18" Type="http://schemas.openxmlformats.org/officeDocument/2006/relationships/oleObject" Target="../embeddings/oleObject78.bin"/><Relationship Id="rId19" Type="http://schemas.openxmlformats.org/officeDocument/2006/relationships/image" Target="../media/image60.emf"/><Relationship Id="rId1" Type="http://schemas.openxmlformats.org/officeDocument/2006/relationships/vmlDrawing" Target="../drawings/vmlDrawing20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4" Type="http://schemas.openxmlformats.org/officeDocument/2006/relationships/oleObject" Target="../embeddings/oleObject71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72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73.bin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emf"/><Relationship Id="rId20" Type="http://schemas.openxmlformats.org/officeDocument/2006/relationships/oleObject" Target="../embeddings/oleObject90.bin"/><Relationship Id="rId21" Type="http://schemas.openxmlformats.org/officeDocument/2006/relationships/image" Target="../media/image53.emf"/><Relationship Id="rId22" Type="http://schemas.openxmlformats.org/officeDocument/2006/relationships/oleObject" Target="../embeddings/oleObject91.bin"/><Relationship Id="rId23" Type="http://schemas.openxmlformats.org/officeDocument/2006/relationships/image" Target="../media/image63.emf"/><Relationship Id="rId24" Type="http://schemas.openxmlformats.org/officeDocument/2006/relationships/oleObject" Target="../embeddings/oleObject92.bin"/><Relationship Id="rId25" Type="http://schemas.openxmlformats.org/officeDocument/2006/relationships/image" Target="../media/image64.emf"/><Relationship Id="rId10" Type="http://schemas.openxmlformats.org/officeDocument/2006/relationships/oleObject" Target="../embeddings/oleObject85.bin"/><Relationship Id="rId11" Type="http://schemas.openxmlformats.org/officeDocument/2006/relationships/image" Target="../media/image47.emf"/><Relationship Id="rId12" Type="http://schemas.openxmlformats.org/officeDocument/2006/relationships/oleObject" Target="../embeddings/oleObject86.bin"/><Relationship Id="rId13" Type="http://schemas.openxmlformats.org/officeDocument/2006/relationships/image" Target="../media/image48.emf"/><Relationship Id="rId14" Type="http://schemas.openxmlformats.org/officeDocument/2006/relationships/oleObject" Target="../embeddings/oleObject87.bin"/><Relationship Id="rId15" Type="http://schemas.openxmlformats.org/officeDocument/2006/relationships/image" Target="../media/image49.emf"/><Relationship Id="rId16" Type="http://schemas.openxmlformats.org/officeDocument/2006/relationships/oleObject" Target="../embeddings/oleObject88.bin"/><Relationship Id="rId17" Type="http://schemas.openxmlformats.org/officeDocument/2006/relationships/image" Target="../media/image59.emf"/><Relationship Id="rId18" Type="http://schemas.openxmlformats.org/officeDocument/2006/relationships/oleObject" Target="../embeddings/oleObject89.bin"/><Relationship Id="rId19" Type="http://schemas.openxmlformats.org/officeDocument/2006/relationships/image" Target="../media/image60.emf"/><Relationship Id="rId1" Type="http://schemas.openxmlformats.org/officeDocument/2006/relationships/vmlDrawing" Target="../drawings/vmlDrawing21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4" Type="http://schemas.openxmlformats.org/officeDocument/2006/relationships/oleObject" Target="../embeddings/oleObject82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83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84.bin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emf"/><Relationship Id="rId20" Type="http://schemas.openxmlformats.org/officeDocument/2006/relationships/oleObject" Target="../embeddings/oleObject101.bin"/><Relationship Id="rId21" Type="http://schemas.openxmlformats.org/officeDocument/2006/relationships/image" Target="../media/image65.emf"/><Relationship Id="rId22" Type="http://schemas.openxmlformats.org/officeDocument/2006/relationships/oleObject" Target="../embeddings/oleObject102.bin"/><Relationship Id="rId23" Type="http://schemas.openxmlformats.org/officeDocument/2006/relationships/image" Target="../media/image66.emf"/><Relationship Id="rId24" Type="http://schemas.openxmlformats.org/officeDocument/2006/relationships/oleObject" Target="../embeddings/oleObject103.bin"/><Relationship Id="rId25" Type="http://schemas.openxmlformats.org/officeDocument/2006/relationships/image" Target="../media/image53.emf"/><Relationship Id="rId26" Type="http://schemas.openxmlformats.org/officeDocument/2006/relationships/oleObject" Target="../embeddings/oleObject104.bin"/><Relationship Id="rId27" Type="http://schemas.openxmlformats.org/officeDocument/2006/relationships/image" Target="../media/image67.emf"/><Relationship Id="rId28" Type="http://schemas.openxmlformats.org/officeDocument/2006/relationships/oleObject" Target="../embeddings/oleObject105.bin"/><Relationship Id="rId29" Type="http://schemas.openxmlformats.org/officeDocument/2006/relationships/image" Target="../media/image68.emf"/><Relationship Id="rId10" Type="http://schemas.openxmlformats.org/officeDocument/2006/relationships/oleObject" Target="../embeddings/oleObject96.bin"/><Relationship Id="rId11" Type="http://schemas.openxmlformats.org/officeDocument/2006/relationships/image" Target="../media/image47.emf"/><Relationship Id="rId12" Type="http://schemas.openxmlformats.org/officeDocument/2006/relationships/oleObject" Target="../embeddings/oleObject97.bin"/><Relationship Id="rId13" Type="http://schemas.openxmlformats.org/officeDocument/2006/relationships/image" Target="../media/image48.emf"/><Relationship Id="rId14" Type="http://schemas.openxmlformats.org/officeDocument/2006/relationships/oleObject" Target="../embeddings/oleObject98.bin"/><Relationship Id="rId15" Type="http://schemas.openxmlformats.org/officeDocument/2006/relationships/image" Target="../media/image49.emf"/><Relationship Id="rId16" Type="http://schemas.openxmlformats.org/officeDocument/2006/relationships/oleObject" Target="../embeddings/oleObject99.bin"/><Relationship Id="rId17" Type="http://schemas.openxmlformats.org/officeDocument/2006/relationships/image" Target="../media/image59.emf"/><Relationship Id="rId18" Type="http://schemas.openxmlformats.org/officeDocument/2006/relationships/oleObject" Target="../embeddings/oleObject100.bin"/><Relationship Id="rId19" Type="http://schemas.openxmlformats.org/officeDocument/2006/relationships/image" Target="../media/image60.emf"/><Relationship Id="rId1" Type="http://schemas.openxmlformats.org/officeDocument/2006/relationships/vmlDrawing" Target="../drawings/vmlDrawing22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4" Type="http://schemas.openxmlformats.org/officeDocument/2006/relationships/oleObject" Target="../embeddings/oleObject93.bin"/><Relationship Id="rId5" Type="http://schemas.openxmlformats.org/officeDocument/2006/relationships/image" Target="../media/image44.emf"/><Relationship Id="rId6" Type="http://schemas.openxmlformats.org/officeDocument/2006/relationships/oleObject" Target="../embeddings/oleObject94.bin"/><Relationship Id="rId7" Type="http://schemas.openxmlformats.org/officeDocument/2006/relationships/image" Target="../media/image45.emf"/><Relationship Id="rId8" Type="http://schemas.openxmlformats.org/officeDocument/2006/relationships/oleObject" Target="../embeddings/oleObject95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106.bin"/><Relationship Id="rId5" Type="http://schemas.openxmlformats.org/officeDocument/2006/relationships/image" Target="../media/image71.emf"/><Relationship Id="rId1" Type="http://schemas.openxmlformats.org/officeDocument/2006/relationships/vmlDrawing" Target="../drawings/vmlDrawing23.vml"/><Relationship Id="rId2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4" Type="http://schemas.openxmlformats.org/officeDocument/2006/relationships/image" Target="../media/image9.png"/><Relationship Id="rId5" Type="http://schemas.openxmlformats.org/officeDocument/2006/relationships/oleObject" Target="../embeddings/oleObject1.bin"/><Relationship Id="rId6" Type="http://schemas.openxmlformats.org/officeDocument/2006/relationships/image" Target="../media/image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oleObject" Target="../embeddings/oleObject2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Lecture 7: Neural Networks;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00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Learning XOR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077" y="1933703"/>
            <a:ext cx="2654299" cy="3525710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4599490"/>
              </p:ext>
            </p:extLst>
          </p:nvPr>
        </p:nvGraphicFramePr>
        <p:xfrm>
          <a:off x="6332539" y="1616204"/>
          <a:ext cx="3209925" cy="2268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7" name="Equation" r:id="rId4" imgW="1041400" imgH="736600" progId="Equation.3">
                  <p:embed/>
                </p:oleObj>
              </mc:Choice>
              <mc:Fallback>
                <p:oleObj name="Equation" r:id="rId4" imgW="1041400" imgH="736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332539" y="1616204"/>
                        <a:ext cx="3209925" cy="2268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4210624"/>
              </p:ext>
            </p:extLst>
          </p:nvPr>
        </p:nvGraphicFramePr>
        <p:xfrm>
          <a:off x="6275389" y="4775201"/>
          <a:ext cx="3248025" cy="625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8" name="Equation" r:id="rId6" imgW="1054100" imgH="203200" progId="Equation.3">
                  <p:embed/>
                </p:oleObj>
              </mc:Choice>
              <mc:Fallback>
                <p:oleObj name="Equation" r:id="rId6" imgW="1054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5389" y="4775201"/>
                        <a:ext cx="3248025" cy="625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096000" y="4175126"/>
            <a:ext cx="215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where,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605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>
                <a:solidFill>
                  <a:srgbClr val="0000FF"/>
                </a:solidFill>
              </a:rPr>
              <a:t>Cost function</a:t>
            </a:r>
          </a:p>
          <a:p>
            <a:r>
              <a:rPr lang="en-US" sz="2400" dirty="0" smtClean="0"/>
              <a:t>Output units</a:t>
            </a:r>
          </a:p>
          <a:p>
            <a:r>
              <a:rPr lang="en-US" sz="2400" dirty="0" smtClean="0"/>
              <a:t>Hidden units</a:t>
            </a:r>
          </a:p>
          <a:p>
            <a:r>
              <a:rPr lang="en-US" sz="2400" dirty="0" smtClean="0"/>
              <a:t>Architecture</a:t>
            </a:r>
          </a:p>
          <a:p>
            <a:r>
              <a:rPr lang="en-US" sz="2400" dirty="0" smtClean="0"/>
              <a:t>Optimizer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8183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725" y="1166018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Cross-entropy between training data and model distribution (i.e. </a:t>
            </a:r>
            <a:r>
              <a:rPr lang="en-US" sz="2400" dirty="0" smtClean="0">
                <a:solidFill>
                  <a:srgbClr val="0000FF"/>
                </a:solidFill>
              </a:rPr>
              <a:t>negative log-likelihood</a:t>
            </a:r>
            <a:r>
              <a:rPr lang="en-US" sz="2400" dirty="0" smtClean="0"/>
              <a:t>)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Do not need to design separate cost functions </a:t>
            </a:r>
          </a:p>
          <a:p>
            <a:r>
              <a:rPr lang="en-US" sz="2400" dirty="0" smtClean="0"/>
              <a:t>Gradient of cost function must be large enough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949" y="2148471"/>
            <a:ext cx="63119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36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177" y="1083937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squared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3392104"/>
              </p:ext>
            </p:extLst>
          </p:nvPr>
        </p:nvGraphicFramePr>
        <p:xfrm>
          <a:off x="3032125" y="2603727"/>
          <a:ext cx="1873250" cy="86632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0" name="Equation" r:id="rId3" imgW="850900" imgH="393700" progId="Equation.3">
                  <p:embed/>
                </p:oleObj>
              </mc:Choice>
              <mc:Fallback>
                <p:oleObj name="Equation" r:id="rId3" imgW="850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032125" y="2603727"/>
                        <a:ext cx="1873250" cy="86632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9240574"/>
              </p:ext>
            </p:extLst>
          </p:nvPr>
        </p:nvGraphicFramePr>
        <p:xfrm>
          <a:off x="6569075" y="2757488"/>
          <a:ext cx="2851150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81" name="Equation" r:id="rId5" imgW="1295400" imgH="254000" progId="Equation.3">
                  <p:embed/>
                </p:oleObj>
              </mc:Choice>
              <mc:Fallback>
                <p:oleObj name="Equation" r:id="rId5" imgW="12954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69075" y="2757488"/>
                        <a:ext cx="2851150" cy="558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4082811"/>
            <a:ext cx="9144000" cy="2043352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096126" y="3889376"/>
            <a:ext cx="269875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569076" y="3521016"/>
            <a:ext cx="2365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/>
              <a:t>Flat surfaces</a:t>
            </a:r>
            <a:endParaRPr lang="en-US" sz="2400" i="1" dirty="0"/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8216901" y="3889376"/>
            <a:ext cx="212724" cy="396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53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5200" y="1166018"/>
            <a:ext cx="83693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Example: </a:t>
            </a:r>
            <a:r>
              <a:rPr lang="en-US" sz="2400" dirty="0" smtClean="0">
                <a:solidFill>
                  <a:srgbClr val="0000FF"/>
                </a:solidFill>
              </a:rPr>
              <a:t>sigmoid output + cross-entropy loss</a:t>
            </a:r>
            <a:endParaRPr lang="en-US" sz="2400" dirty="0">
              <a:solidFill>
                <a:srgbClr val="0000FF"/>
              </a:solidFill>
            </a:endParaRP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1135240"/>
              </p:ext>
            </p:extLst>
          </p:nvPr>
        </p:nvGraphicFramePr>
        <p:xfrm>
          <a:off x="3616325" y="2798763"/>
          <a:ext cx="5170488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92" name="Equation" r:id="rId3" imgW="2349500" imgH="215900" progId="Equation.3">
                  <p:embed/>
                </p:oleObj>
              </mc:Choice>
              <mc:Fallback>
                <p:oleObj name="Equation" r:id="rId3" imgW="23495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16325" y="2798763"/>
                        <a:ext cx="5170488" cy="476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207125" y="3521016"/>
            <a:ext cx="312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i="1" dirty="0">
                <a:solidFill>
                  <a:srgbClr val="800000"/>
                </a:solidFill>
              </a:rPr>
              <a:t>l</a:t>
            </a:r>
            <a:r>
              <a:rPr lang="en-US" sz="2400" i="1" dirty="0">
                <a:solidFill>
                  <a:srgbClr val="800000"/>
                </a:solidFill>
              </a:rPr>
              <a:t>og undoes </a:t>
            </a:r>
            <a:r>
              <a:rPr lang="en-US" sz="2400" i="1" dirty="0" err="1">
                <a:solidFill>
                  <a:srgbClr val="800000"/>
                </a:solidFill>
              </a:rPr>
              <a:t>exp</a:t>
            </a:r>
            <a:endParaRPr lang="en-US" sz="2400" i="1" dirty="0">
              <a:solidFill>
                <a:srgbClr val="8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0" y="4081850"/>
            <a:ext cx="9144000" cy="204907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7096125" y="3889375"/>
            <a:ext cx="269876" cy="73025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216901" y="3889376"/>
            <a:ext cx="212724" cy="619125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857876" y="6116578"/>
            <a:ext cx="38576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rgbClr val="800000"/>
                </a:solidFill>
              </a:rPr>
              <a:t>Saturates only when the model makes correct predictions</a:t>
            </a:r>
            <a:endParaRPr lang="en-US" sz="2000" i="1" dirty="0">
              <a:solidFill>
                <a:srgbClr val="800000"/>
              </a:solidFill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5492752" y="5738813"/>
            <a:ext cx="714373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9366250" y="5803047"/>
            <a:ext cx="476251" cy="62706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3559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Cost function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Output units</a:t>
            </a:r>
          </a:p>
          <a:p>
            <a:r>
              <a:rPr lang="en-US" sz="2400" dirty="0" smtClean="0"/>
              <a:t>Hidden units</a:t>
            </a:r>
          </a:p>
          <a:p>
            <a:r>
              <a:rPr lang="en-US" sz="2400" dirty="0" smtClean="0"/>
              <a:t>Architecture</a:t>
            </a:r>
          </a:p>
          <a:p>
            <a:r>
              <a:rPr lang="en-US" sz="2400" dirty="0" smtClean="0"/>
              <a:t>Optimizer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3582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Units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1" y="1358823"/>
            <a:ext cx="7826375" cy="497824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57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Softmax</a:t>
            </a:r>
            <a:r>
              <a:rPr lang="en-US" dirty="0" smtClean="0"/>
              <a:t>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Discrete / </a:t>
            </a:r>
            <a:r>
              <a:rPr lang="en-US" sz="2400" dirty="0" err="1"/>
              <a:t>M</a:t>
            </a:r>
            <a:r>
              <a:rPr lang="en-US" sz="2400" dirty="0" err="1" smtClean="0"/>
              <a:t>ultinoulli</a:t>
            </a:r>
            <a:r>
              <a:rPr lang="en-US" sz="2400" dirty="0" smtClean="0"/>
              <a:t> output distribution</a:t>
            </a:r>
          </a:p>
          <a:p>
            <a:r>
              <a:rPr lang="en-US" sz="2400" dirty="0" smtClean="0"/>
              <a:t>For output scores </a:t>
            </a:r>
            <a:r>
              <a:rPr lang="en-US" sz="2400" i="1" dirty="0" smtClean="0"/>
              <a:t>z</a:t>
            </a:r>
            <a:r>
              <a:rPr lang="en-US" sz="2400" i="1" baseline="-25000" dirty="0" smtClean="0"/>
              <a:t>1</a:t>
            </a:r>
            <a:r>
              <a:rPr lang="en-US" sz="2400" i="1" dirty="0" smtClean="0"/>
              <a:t>, …, </a:t>
            </a:r>
            <a:r>
              <a:rPr lang="en-US" sz="2400" i="1" dirty="0" err="1" smtClean="0"/>
              <a:t>z</a:t>
            </a:r>
            <a:r>
              <a:rPr lang="en-US" sz="2400" i="1" baseline="-25000" dirty="0" err="1" smtClean="0"/>
              <a:t>n</a:t>
            </a:r>
            <a:endParaRPr lang="en-US" sz="2400" i="1" dirty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Log-likelihood undoes </a:t>
            </a:r>
            <a:r>
              <a:rPr lang="en-US" sz="2400" dirty="0" err="1" smtClean="0"/>
              <a:t>exp</a:t>
            </a:r>
            <a:endParaRPr lang="en-US" sz="24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936823"/>
              </p:ext>
            </p:extLst>
          </p:nvPr>
        </p:nvGraphicFramePr>
        <p:xfrm>
          <a:off x="4468813" y="2806701"/>
          <a:ext cx="3465512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6" name="Equation" r:id="rId3" imgW="1574800" imgH="495300" progId="Equation.3">
                  <p:embed/>
                </p:oleObj>
              </mc:Choice>
              <mc:Fallback>
                <p:oleObj name="Equation" r:id="rId3" imgW="15748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468813" y="2806701"/>
                        <a:ext cx="3465512" cy="109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3724655"/>
              </p:ext>
            </p:extLst>
          </p:nvPr>
        </p:nvGraphicFramePr>
        <p:xfrm>
          <a:off x="3840163" y="4768852"/>
          <a:ext cx="4722812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7" name="Equation" r:id="rId5" imgW="2146300" imgH="635000" progId="Equation.3">
                  <p:embed/>
                </p:oleObj>
              </mc:Choice>
              <mc:Fallback>
                <p:oleObj name="Equation" r:id="rId5" imgW="2146300" imgH="635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40163" y="4768852"/>
                        <a:ext cx="4722812" cy="1400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95900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Cost function</a:t>
            </a:r>
          </a:p>
          <a:p>
            <a:r>
              <a:rPr lang="en-US" sz="2400" dirty="0" smtClean="0"/>
              <a:t>Output units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Hidden units</a:t>
            </a:r>
          </a:p>
          <a:p>
            <a:r>
              <a:rPr lang="en-US" sz="2400" dirty="0" smtClean="0"/>
              <a:t>Architecture</a:t>
            </a:r>
          </a:p>
          <a:p>
            <a:r>
              <a:rPr lang="en-US" sz="2400" dirty="0" smtClean="0"/>
              <a:t>Optimizer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3214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Hidden Units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6000" dirty="0"/>
          </a:p>
          <a:p>
            <a:endParaRPr lang="en-US" sz="2000" dirty="0"/>
          </a:p>
          <a:p>
            <a:r>
              <a:rPr lang="en-US" sz="2400" dirty="0">
                <a:latin typeface="Calibri"/>
                <a:cs typeface="Calibri"/>
              </a:rPr>
              <a:t>w</a:t>
            </a:r>
            <a:r>
              <a:rPr lang="en-US" sz="2400" dirty="0" smtClean="0">
                <a:latin typeface="Calibri"/>
                <a:cs typeface="Calibri"/>
              </a:rPr>
              <a:t>ith activation function </a:t>
            </a:r>
            <a:r>
              <a:rPr lang="en-US" sz="2400" i="1" dirty="0" smtClean="0">
                <a:latin typeface="Times"/>
                <a:cs typeface="Times"/>
              </a:rPr>
              <a:t>g</a:t>
            </a:r>
          </a:p>
          <a:p>
            <a:endParaRPr lang="en-US" sz="1600" i="1" dirty="0">
              <a:latin typeface="Times"/>
              <a:cs typeface="Times"/>
            </a:endParaRPr>
          </a:p>
          <a:p>
            <a:pPr lvl="1"/>
            <a:r>
              <a:rPr lang="en-US" sz="1800" dirty="0" smtClean="0"/>
              <a:t>Ensure </a:t>
            </a:r>
            <a:r>
              <a:rPr lang="en-US" sz="1800" dirty="0" smtClean="0">
                <a:solidFill>
                  <a:srgbClr val="0000FF"/>
                </a:solidFill>
              </a:rPr>
              <a:t>gradients </a:t>
            </a:r>
            <a:r>
              <a:rPr lang="en-US" sz="1800" dirty="0">
                <a:solidFill>
                  <a:srgbClr val="0000FF"/>
                </a:solidFill>
              </a:rPr>
              <a:t>remain large </a:t>
            </a:r>
            <a:r>
              <a:rPr lang="en-US" sz="1800" dirty="0"/>
              <a:t>through </a:t>
            </a:r>
            <a:r>
              <a:rPr lang="en-US" sz="1800" dirty="0" smtClean="0"/>
              <a:t>hidden unit</a:t>
            </a:r>
          </a:p>
          <a:p>
            <a:pPr lvl="1"/>
            <a:r>
              <a:rPr lang="en-US" sz="1800" dirty="0" smtClean="0"/>
              <a:t>Preferred: </a:t>
            </a:r>
            <a:r>
              <a:rPr lang="en-US" sz="1800" dirty="0" smtClean="0">
                <a:solidFill>
                  <a:srgbClr val="0000FF"/>
                </a:solidFill>
              </a:rPr>
              <a:t>piece-wise linear activation</a:t>
            </a:r>
          </a:p>
          <a:p>
            <a:pPr lvl="1"/>
            <a:r>
              <a:rPr lang="en-US" sz="1800" dirty="0" smtClean="0">
                <a:solidFill>
                  <a:srgbClr val="0000FF"/>
                </a:solidFill>
              </a:rPr>
              <a:t>Avoid sigmoid</a:t>
            </a:r>
            <a:r>
              <a:rPr lang="en-US" sz="1800" dirty="0" smtClean="0"/>
              <a:t>/</a:t>
            </a:r>
            <a:r>
              <a:rPr lang="en-US" sz="1800" dirty="0" err="1" smtClean="0"/>
              <a:t>tanh</a:t>
            </a:r>
            <a:r>
              <a:rPr lang="en-US" sz="1800" dirty="0" smtClean="0"/>
              <a:t> activation</a:t>
            </a:r>
          </a:p>
          <a:p>
            <a:pPr lvl="2"/>
            <a:r>
              <a:rPr lang="en-US" sz="1600" dirty="0" smtClean="0"/>
              <a:t>Do not provide useful gradient info when they saturate</a:t>
            </a:r>
            <a:endParaRPr lang="en-US" sz="1600" dirty="0"/>
          </a:p>
          <a:p>
            <a:endParaRPr lang="en-US" sz="2400" dirty="0">
              <a:latin typeface="Calibri"/>
              <a:cs typeface="Calibri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289249"/>
              </p:ext>
            </p:extLst>
          </p:nvPr>
        </p:nvGraphicFramePr>
        <p:xfrm>
          <a:off x="4697787" y="1177760"/>
          <a:ext cx="2796425" cy="654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6" name="Equation" r:id="rId3" imgW="977900" imgH="228600" progId="Equation.3">
                  <p:embed/>
                </p:oleObj>
              </mc:Choice>
              <mc:Fallback>
                <p:oleObj name="Equation" r:id="rId3" imgW="9779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97787" y="1177760"/>
                        <a:ext cx="2796425" cy="6542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562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Representation Matters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893298"/>
            <a:ext cx="6858000" cy="387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355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ReLU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1851" y="983807"/>
            <a:ext cx="8229600" cy="4959214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Rectified Linear Units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 smtClean="0"/>
              <a:t>Gradient is 1 whenever unit is active</a:t>
            </a:r>
          </a:p>
          <a:p>
            <a:pPr lvl="1"/>
            <a:r>
              <a:rPr lang="en-US" sz="1800" dirty="0" smtClean="0"/>
              <a:t>More useful for learning compared to sigmoid</a:t>
            </a:r>
          </a:p>
          <a:p>
            <a:pPr lvl="1"/>
            <a:r>
              <a:rPr lang="en-US" sz="1800" dirty="0"/>
              <a:t>No useful gradient information when z&lt;</a:t>
            </a:r>
            <a:r>
              <a:rPr lang="en-US" sz="1800" dirty="0" smtClean="0"/>
              <a:t>0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2417366"/>
              </p:ext>
            </p:extLst>
          </p:nvPr>
        </p:nvGraphicFramePr>
        <p:xfrm>
          <a:off x="6528422" y="2181625"/>
          <a:ext cx="2262188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8" name="Equation" r:id="rId3" imgW="1028700" imgH="203200" progId="Equation.3">
                  <p:embed/>
                </p:oleObj>
              </mc:Choice>
              <mc:Fallback>
                <p:oleObj name="Equation" r:id="rId3" imgW="1028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28422" y="2181625"/>
                        <a:ext cx="2262188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2408544" y="2183030"/>
            <a:ext cx="3553859" cy="2128659"/>
            <a:chOff x="3972301" y="1891482"/>
            <a:chExt cx="3553859" cy="2128659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3972301" y="3533982"/>
              <a:ext cx="1911358" cy="1"/>
            </a:xfrm>
            <a:prstGeom prst="line">
              <a:avLst/>
            </a:prstGeom>
            <a:ln w="19050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"/>
            <p:cNvGrpSpPr/>
            <p:nvPr/>
          </p:nvGrpSpPr>
          <p:grpSpPr>
            <a:xfrm>
              <a:off x="5741951" y="1891482"/>
              <a:ext cx="1784209" cy="2128659"/>
              <a:chOff x="5792955" y="3043550"/>
              <a:chExt cx="1784209" cy="2128659"/>
            </a:xfrm>
          </p:grpSpPr>
          <p:cxnSp>
            <p:nvCxnSpPr>
              <p:cNvPr id="7" name="Straight Arrow Connector 6"/>
              <p:cNvCxnSpPr/>
              <p:nvPr/>
            </p:nvCxnSpPr>
            <p:spPr>
              <a:xfrm flipH="1">
                <a:off x="6755913" y="4056980"/>
                <a:ext cx="18956" cy="1115229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 flipV="1">
                <a:off x="5934663" y="3043550"/>
                <a:ext cx="1642501" cy="164250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5792955" y="4726537"/>
                <a:ext cx="301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0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864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Generalized </a:t>
            </a:r>
            <a:r>
              <a:rPr lang="en-US" dirty="0" err="1" smtClean="0"/>
              <a:t>ReLU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</p:spPr>
            <p:txBody>
              <a:bodyPr>
                <a:normAutofit/>
              </a:bodyPr>
              <a:lstStyle/>
              <a:p>
                <a:r>
                  <a:rPr lang="en-US" sz="2400" dirty="0" smtClean="0"/>
                  <a:t>Generalization: For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&gt;0</m:t>
                    </m:r>
                  </m:oMath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E.g</a:t>
                </a:r>
                <a:r>
                  <a:rPr lang="en-US" sz="2400" dirty="0" smtClean="0"/>
                  <a:t>. Absolute value </a:t>
                </a:r>
                <a:r>
                  <a:rPr lang="en-US" sz="2400" dirty="0" err="1" smtClean="0"/>
                  <a:t>ReLU</a:t>
                </a:r>
                <a:r>
                  <a:rPr lang="en-US" sz="2400" dirty="0" smtClean="0"/>
                  <a:t>: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1026" y="1176132"/>
                <a:ext cx="8229600" cy="4864425"/>
              </a:xfrm>
              <a:blipFill rotWithShape="0">
                <a:blip r:embed="rId3"/>
                <a:stretch>
                  <a:fillRect l="-1111" t="-1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706173"/>
              </p:ext>
            </p:extLst>
          </p:nvPr>
        </p:nvGraphicFramePr>
        <p:xfrm>
          <a:off x="2869556" y="1940267"/>
          <a:ext cx="6452887" cy="6529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9" name="Equation" r:id="rId4" imgW="2133600" imgH="215900" progId="Equation.3">
                  <p:embed/>
                </p:oleObj>
              </mc:Choice>
              <mc:Fallback>
                <p:oleObj name="Equation" r:id="rId4" imgW="21336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69556" y="1940267"/>
                        <a:ext cx="6452887" cy="6529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3026117"/>
              </p:ext>
            </p:extLst>
          </p:nvPr>
        </p:nvGraphicFramePr>
        <p:xfrm>
          <a:off x="4709830" y="2895220"/>
          <a:ext cx="3292475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0" name="Equation" r:id="rId6" imgW="1295400" imgH="215900" progId="Equation.3">
                  <p:embed/>
                </p:oleObj>
              </mc:Choice>
              <mc:Fallback>
                <p:oleObj name="Equation" r:id="rId6" imgW="12954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09830" y="2895220"/>
                        <a:ext cx="3292475" cy="547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4"/>
          <p:cNvGrpSpPr/>
          <p:nvPr/>
        </p:nvGrpSpPr>
        <p:grpSpPr>
          <a:xfrm>
            <a:off x="5264640" y="3635233"/>
            <a:ext cx="2803926" cy="2378225"/>
            <a:chOff x="5147918" y="4151535"/>
            <a:chExt cx="2803926" cy="2378225"/>
          </a:xfrm>
        </p:grpSpPr>
        <p:grpSp>
          <p:nvGrpSpPr>
            <p:cNvPr id="13" name="Group 12"/>
            <p:cNvGrpSpPr/>
            <p:nvPr/>
          </p:nvGrpSpPr>
          <p:grpSpPr>
            <a:xfrm>
              <a:off x="5147918" y="4151535"/>
              <a:ext cx="2803926" cy="2348657"/>
              <a:chOff x="3623918" y="4509343"/>
              <a:chExt cx="2400472" cy="1988615"/>
            </a:xfrm>
          </p:grpSpPr>
          <p:cxnSp>
            <p:nvCxnSpPr>
              <p:cNvPr id="8" name="Straight Connector 7"/>
              <p:cNvCxnSpPr/>
              <p:nvPr/>
            </p:nvCxnSpPr>
            <p:spPr>
              <a:xfrm rot="18900000">
                <a:off x="4035775" y="5503649"/>
                <a:ext cx="1988615" cy="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/>
              <p:cNvCxnSpPr/>
              <p:nvPr/>
            </p:nvCxnSpPr>
            <p:spPr>
              <a:xfrm rot="2700000">
                <a:off x="2629610" y="5503651"/>
                <a:ext cx="1988615" cy="0"/>
              </a:xfrm>
              <a:prstGeom prst="line">
                <a:avLst/>
              </a:prstGeom>
              <a:ln w="19050" cmpd="sng"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TextBox 13"/>
            <p:cNvSpPr txBox="1"/>
            <p:nvPr/>
          </p:nvSpPr>
          <p:spPr>
            <a:xfrm>
              <a:off x="5827464" y="616042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08468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Maxout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Directly learn the activation function</a:t>
            </a:r>
          </a:p>
          <a:p>
            <a:pPr lvl="1"/>
            <a:r>
              <a:rPr lang="en-US" sz="2000" dirty="0" smtClean="0"/>
              <a:t>Max of </a:t>
            </a:r>
            <a:r>
              <a:rPr lang="en-US" sz="2000" i="1" dirty="0" smtClean="0">
                <a:latin typeface="Times New Roman"/>
                <a:cs typeface="Times New Roman"/>
              </a:rPr>
              <a:t>k</a:t>
            </a:r>
            <a:r>
              <a:rPr lang="en-US" sz="2000" dirty="0" smtClean="0"/>
              <a:t> linear functions</a:t>
            </a:r>
          </a:p>
          <a:p>
            <a:endParaRPr lang="en-US" sz="2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3489026"/>
              </p:ext>
            </p:extLst>
          </p:nvPr>
        </p:nvGraphicFramePr>
        <p:xfrm>
          <a:off x="3456816" y="2174724"/>
          <a:ext cx="4765346" cy="9117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55" name="Equation" r:id="rId3" imgW="1460500" imgH="279400" progId="Equation.3">
                  <p:embed/>
                </p:oleObj>
              </mc:Choice>
              <mc:Fallback>
                <p:oleObj name="Equation" r:id="rId3" imgW="1460500" imgH="279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56816" y="2174724"/>
                        <a:ext cx="4765346" cy="9117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129" y="3302907"/>
            <a:ext cx="5993579" cy="2755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0671" y="4907811"/>
            <a:ext cx="142666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Line 3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28327" y="4259363"/>
            <a:ext cx="909986" cy="461665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1</a:t>
            </a:r>
            <a:r>
              <a:rPr lang="en-US" sz="2400" dirty="0"/>
              <a:t>, β</a:t>
            </a:r>
            <a:r>
              <a:rPr lang="en-US" sz="2400" baseline="-25000" dirty="0"/>
              <a:t>1</a:t>
            </a:r>
            <a:r>
              <a:rPr lang="en-US" sz="2400" dirty="0"/>
              <a:t>)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7230671" y="4219230"/>
            <a:ext cx="130124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3</a:t>
            </a:r>
            <a:r>
              <a:rPr lang="en-US" sz="2400" dirty="0"/>
              <a:t>, β</a:t>
            </a:r>
            <a:r>
              <a:rPr lang="en-US" sz="2400" baseline="-25000" dirty="0"/>
              <a:t>3</a:t>
            </a:r>
            <a:r>
              <a:rPr lang="en-US" sz="2400" dirty="0"/>
              <a:t>)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4240543" y="5591142"/>
            <a:ext cx="1426668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(α</a:t>
            </a:r>
            <a:r>
              <a:rPr lang="en-US" sz="2400" baseline="-25000" dirty="0"/>
              <a:t>2</a:t>
            </a:r>
            <a:r>
              <a:rPr lang="en-US" sz="2400" dirty="0"/>
              <a:t>, β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750492" y="4852478"/>
            <a:ext cx="226160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400" smtClean="0"/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2325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Cost function</a:t>
            </a:r>
          </a:p>
          <a:p>
            <a:r>
              <a:rPr lang="en-US" sz="2400" dirty="0" smtClean="0"/>
              <a:t>Output units</a:t>
            </a:r>
          </a:p>
          <a:p>
            <a:r>
              <a:rPr lang="en-US" sz="2400" dirty="0" smtClean="0"/>
              <a:t>Hidden units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Architecture</a:t>
            </a:r>
          </a:p>
          <a:p>
            <a:r>
              <a:rPr lang="en-US" sz="2400" dirty="0" smtClean="0"/>
              <a:t>Optimizer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016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8020" y="2126121"/>
            <a:ext cx="3139981" cy="31545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Universal Approximation Theorem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1270" y="1166018"/>
            <a:ext cx="5970645" cy="4525963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en-US" sz="2400" dirty="0" smtClean="0">
                <a:solidFill>
                  <a:srgbClr val="0000FF"/>
                </a:solidFill>
              </a:rPr>
              <a:t>One </a:t>
            </a:r>
            <a:r>
              <a:rPr lang="en-US" sz="2400" dirty="0">
                <a:solidFill>
                  <a:srgbClr val="0000FF"/>
                </a:solidFill>
              </a:rPr>
              <a:t>hidden layer is enough </a:t>
            </a:r>
            <a:r>
              <a:rPr lang="en-US" sz="2400" dirty="0"/>
              <a:t>to </a:t>
            </a:r>
            <a:r>
              <a:rPr lang="en-US" sz="2400" i="1" dirty="0"/>
              <a:t>represent </a:t>
            </a:r>
            <a:r>
              <a:rPr lang="en-US" sz="2400" dirty="0" smtClean="0"/>
              <a:t>an </a:t>
            </a:r>
            <a:r>
              <a:rPr lang="en-US" sz="2400" dirty="0"/>
              <a:t>approximation of any function to an arbitrary degree of accuracy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So why deeper</a:t>
            </a:r>
            <a:r>
              <a:rPr lang="en-US" sz="2400" dirty="0" smtClean="0"/>
              <a:t>?</a:t>
            </a:r>
          </a:p>
          <a:p>
            <a:pPr lvl="1">
              <a:spcAft>
                <a:spcPts val="1200"/>
              </a:spcAft>
            </a:pPr>
            <a:r>
              <a:rPr lang="en-US" sz="2000" dirty="0" smtClean="0"/>
              <a:t>Shallow </a:t>
            </a:r>
            <a:r>
              <a:rPr lang="en-US" sz="2000" dirty="0"/>
              <a:t>net may need </a:t>
            </a:r>
            <a:r>
              <a:rPr lang="en-US" sz="2000" dirty="0">
                <a:solidFill>
                  <a:srgbClr val="0000FF"/>
                </a:solidFill>
              </a:rPr>
              <a:t>(exponentially) more </a:t>
            </a:r>
            <a:r>
              <a:rPr lang="en-US" sz="2000" dirty="0" smtClean="0">
                <a:solidFill>
                  <a:srgbClr val="0000FF"/>
                </a:solidFill>
              </a:rPr>
              <a:t>width</a:t>
            </a:r>
          </a:p>
          <a:p>
            <a:pPr lvl="1">
              <a:spcAft>
                <a:spcPts val="1200"/>
              </a:spcAft>
            </a:pPr>
            <a:r>
              <a:rPr lang="en-US" sz="2000" dirty="0" smtClean="0"/>
              <a:t>Shallow </a:t>
            </a:r>
            <a:r>
              <a:rPr lang="en-US" sz="2000" dirty="0"/>
              <a:t>net may </a:t>
            </a:r>
            <a:r>
              <a:rPr lang="en-US" sz="2000" dirty="0" err="1"/>
              <a:t>overfit</a:t>
            </a:r>
            <a:r>
              <a:rPr lang="en-US" sz="2000" dirty="0"/>
              <a:t> more </a:t>
            </a:r>
            <a:endParaRPr lang="en-US" sz="2000" dirty="0" smtClean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0981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Gain with Depth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1917532" y="1600201"/>
            <a:ext cx="8551855" cy="4525963"/>
          </a:xfrm>
        </p:spPr>
        <p:txBody>
          <a:bodyPr/>
          <a:lstStyle/>
          <a:p>
            <a:r>
              <a:rPr lang="en-US" dirty="0" smtClean="0"/>
              <a:t>Each hidden layer </a:t>
            </a:r>
            <a:r>
              <a:rPr lang="en-US" dirty="0" smtClean="0">
                <a:solidFill>
                  <a:srgbClr val="0000FF"/>
                </a:solidFill>
              </a:rPr>
              <a:t>folds </a:t>
            </a:r>
            <a:r>
              <a:rPr lang="en-US" dirty="0" smtClean="0"/>
              <a:t>the space of activations of the previous layer. E.g. abs activation 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255" y="3196007"/>
            <a:ext cx="8686800" cy="387053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840962"/>
              </p:ext>
            </p:extLst>
          </p:nvPr>
        </p:nvGraphicFramePr>
        <p:xfrm>
          <a:off x="8973220" y="2190734"/>
          <a:ext cx="1325563" cy="471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0" name="Equation" r:id="rId4" imgW="571500" imgH="203200" progId="Equation.3">
                  <p:embed/>
                </p:oleObj>
              </mc:Choice>
              <mc:Fallback>
                <p:oleObj name="Equation" r:id="rId4" imgW="571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73220" y="2190734"/>
                        <a:ext cx="1325563" cy="471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204060" y="2818329"/>
            <a:ext cx="2006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Montúfar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(2014) </a:t>
            </a:r>
          </a:p>
        </p:txBody>
      </p:sp>
    </p:spTree>
    <p:extLst>
      <p:ext uri="{BB962C8B-B14F-4D97-AF65-F5344CB8AC3E}">
        <p14:creationId xmlns:p14="http://schemas.microsoft.com/office/powerpoint/2010/main" val="32282627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Exponential Gain with Depth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With </a:t>
            </a:r>
            <a:r>
              <a:rPr lang="en-US" sz="2800" i="1" dirty="0"/>
              <a:t>N</a:t>
            </a:r>
            <a:r>
              <a:rPr lang="en-US" sz="2800" dirty="0"/>
              <a:t> hidden layers, there are O(4</a:t>
            </a:r>
            <a:r>
              <a:rPr lang="en-US" sz="2800" i="1" baseline="30000" dirty="0"/>
              <a:t>N</a:t>
            </a:r>
            <a:r>
              <a:rPr lang="en-US" sz="2800" i="1" dirty="0"/>
              <a:t>)</a:t>
            </a:r>
            <a:r>
              <a:rPr lang="en-US" sz="2800" i="1" baseline="30000" dirty="0"/>
              <a:t> </a:t>
            </a:r>
            <a:r>
              <a:rPr lang="en-US" sz="2800" dirty="0"/>
              <a:t>piecewise linear regions</a:t>
            </a:r>
            <a:endParaRPr lang="en-US" sz="2800" i="1" baseline="30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370" y="2515768"/>
            <a:ext cx="7999519" cy="422334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195945" y="6396336"/>
            <a:ext cx="4201614" cy="461665"/>
          </a:xfrm>
          <a:prstGeom prst="rect">
            <a:avLst/>
          </a:prstGeom>
          <a:solidFill>
            <a:srgbClr val="CCFFCC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00FF"/>
                </a:solidFill>
              </a:rPr>
              <a:t>See illustration in notebook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04060" y="2535001"/>
            <a:ext cx="2006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Montúfar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(2014) </a:t>
            </a:r>
          </a:p>
        </p:txBody>
      </p:sp>
    </p:spTree>
    <p:extLst>
      <p:ext uri="{BB962C8B-B14F-4D97-AF65-F5344CB8AC3E}">
        <p14:creationId xmlns:p14="http://schemas.microsoft.com/office/powerpoint/2010/main" val="34192514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Generalization with Depth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479" y="983807"/>
            <a:ext cx="9144000" cy="4976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66522" y="5495365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94464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Large, Shallow Nets </a:t>
            </a:r>
            <a:r>
              <a:rPr lang="en-US" dirty="0" err="1" smtClean="0"/>
              <a:t>Overfit</a:t>
            </a:r>
            <a:r>
              <a:rPr lang="en-US" dirty="0" smtClean="0"/>
              <a:t> More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69221"/>
            <a:ext cx="9144000" cy="431955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85791" y="5219447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2017)</a:t>
            </a:r>
          </a:p>
        </p:txBody>
      </p:sp>
    </p:spTree>
    <p:extLst>
      <p:ext uri="{BB962C8B-B14F-4D97-AF65-F5344CB8AC3E}">
        <p14:creationId xmlns:p14="http://schemas.microsoft.com/office/powerpoint/2010/main" val="98010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Cost function</a:t>
            </a:r>
          </a:p>
          <a:p>
            <a:r>
              <a:rPr lang="en-US" sz="2400" dirty="0" smtClean="0"/>
              <a:t>Output units</a:t>
            </a:r>
          </a:p>
          <a:p>
            <a:r>
              <a:rPr lang="en-US" sz="2400" dirty="0" smtClean="0"/>
              <a:t>Hidden units</a:t>
            </a:r>
          </a:p>
          <a:p>
            <a:r>
              <a:rPr lang="en-US" sz="2400" dirty="0" smtClean="0"/>
              <a:t>Architecture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Optimizer</a:t>
            </a:r>
            <a:endParaRPr lang="en-US"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2578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8850" y="1779671"/>
            <a:ext cx="2654299" cy="352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794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1450152"/>
          </a:xfrm>
        </p:spPr>
        <p:txBody>
          <a:bodyPr/>
          <a:lstStyle/>
          <a:p>
            <a:r>
              <a:rPr lang="en-US" dirty="0" smtClean="0"/>
              <a:t>Gradient-based Optimizer</a:t>
            </a:r>
            <a:br>
              <a:rPr lang="en-US" dirty="0" smtClean="0"/>
            </a:br>
            <a:r>
              <a:rPr lang="en-US" sz="2800" dirty="0" smtClean="0"/>
              <a:t>(e.g. stochastic gradient descent)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819721"/>
            <a:ext cx="8229600" cy="4844057"/>
          </a:xfrm>
        </p:spPr>
        <p:txBody>
          <a:bodyPr>
            <a:normAutofit/>
          </a:bodyPr>
          <a:lstStyle/>
          <a:p>
            <a:r>
              <a:rPr lang="en-US" dirty="0" smtClean="0"/>
              <a:t>“Chain rule” for computing gradients: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sz="4000" dirty="0"/>
          </a:p>
          <a:p>
            <a:r>
              <a:rPr lang="en-US" dirty="0" smtClean="0"/>
              <a:t>For deeper networks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785224"/>
              </p:ext>
            </p:extLst>
          </p:nvPr>
        </p:nvGraphicFramePr>
        <p:xfrm>
          <a:off x="4368801" y="2549776"/>
          <a:ext cx="2792413" cy="167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9" name="Equation" r:id="rId3" imgW="1270000" imgH="762000" progId="Equation.3">
                  <p:embed/>
                </p:oleObj>
              </mc:Choice>
              <mc:Fallback>
                <p:oleObj name="Equation" r:id="rId3" imgW="1270000" imgH="762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68801" y="2549776"/>
                        <a:ext cx="2792413" cy="1673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7031886"/>
              </p:ext>
            </p:extLst>
          </p:nvPr>
        </p:nvGraphicFramePr>
        <p:xfrm>
          <a:off x="4243389" y="5112666"/>
          <a:ext cx="33496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90" name="Equation" r:id="rId5" imgW="1524000" imgH="469900" progId="Equation.3">
                  <p:embed/>
                </p:oleObj>
              </mc:Choice>
              <mc:Fallback>
                <p:oleObj name="Equation" r:id="rId5" imgW="1524000" imgH="469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243389" y="5112666"/>
                        <a:ext cx="3349625" cy="1031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3861513" y="-2702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" name="Oval Callout 4"/>
          <p:cNvSpPr/>
          <p:nvPr/>
        </p:nvSpPr>
        <p:spPr>
          <a:xfrm>
            <a:off x="7161214" y="4223000"/>
            <a:ext cx="3628289" cy="909434"/>
          </a:xfrm>
          <a:prstGeom prst="wedgeEllipseCallout">
            <a:avLst>
              <a:gd name="adj1" fmla="val -46325"/>
              <a:gd name="adj2" fmla="val 50431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en-US" sz="2000" dirty="0"/>
              <a:t>Naïve </a:t>
            </a:r>
            <a:r>
              <a:rPr lang="en-US" sz="2000" dirty="0"/>
              <a:t>computation takes exponential time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33863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Backpropagation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Avoids repeated sub-expressions</a:t>
            </a:r>
          </a:p>
          <a:p>
            <a:r>
              <a:rPr lang="en-US" sz="2400" dirty="0" smtClean="0"/>
              <a:t>Uses dynamic programming (table filling)</a:t>
            </a:r>
          </a:p>
          <a:p>
            <a:r>
              <a:rPr lang="en-US" sz="2400" dirty="0" smtClean="0"/>
              <a:t>Trades-off memory for speed</a:t>
            </a:r>
          </a:p>
          <a:p>
            <a:endParaRPr lang="en-US" sz="2400" dirty="0" smtClean="0"/>
          </a:p>
          <a:p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942183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712419"/>
              </p:ext>
            </p:extLst>
          </p:nvPr>
        </p:nvGraphicFramePr>
        <p:xfrm>
          <a:off x="4052889" y="2293939"/>
          <a:ext cx="5362575" cy="2732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46" name="Equation" r:id="rId3" imgW="2438400" imgH="1244600" progId="Equation.3">
                  <p:embed/>
                </p:oleObj>
              </mc:Choice>
              <mc:Fallback>
                <p:oleObj name="Equation" r:id="rId3" imgW="2438400" imgH="1244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52889" y="2293939"/>
                        <a:ext cx="5362575" cy="2732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Arithmetic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00FF"/>
                </a:solidFill>
              </a:rPr>
              <a:t>Jacobian</a:t>
            </a:r>
            <a:r>
              <a:rPr lang="en-US" dirty="0" smtClean="0">
                <a:solidFill>
                  <a:srgbClr val="0000FF"/>
                </a:solidFill>
              </a:rPr>
              <a:t>-gradient products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1930979"/>
              </p:ext>
            </p:extLst>
          </p:nvPr>
        </p:nvGraphicFramePr>
        <p:xfrm>
          <a:off x="5510213" y="5624513"/>
          <a:ext cx="231775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47" name="Equation" r:id="rId5" imgW="1054100" imgH="457200" progId="Equation.3">
                  <p:embed/>
                </p:oleObj>
              </mc:Choice>
              <mc:Fallback>
                <p:oleObj name="Equation" r:id="rId5" imgW="1054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0213" y="5624513"/>
                        <a:ext cx="2317750" cy="1003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51705" y="4975463"/>
            <a:ext cx="14947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grad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</a:t>
            </a:r>
            <a:r>
              <a:rPr lang="en-US" sz="2000" b="1" dirty="0">
                <a:solidFill>
                  <a:srgbClr val="0000FF"/>
                </a:solidFill>
              </a:rPr>
              <a:t>z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55203" y="4975463"/>
            <a:ext cx="196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grad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</a:t>
            </a:r>
            <a:r>
              <a:rPr lang="en-US" sz="2000" b="1" dirty="0">
                <a:solidFill>
                  <a:srgbClr val="0000FF"/>
                </a:solidFill>
              </a:rPr>
              <a:t>x</a:t>
            </a:r>
            <a:endParaRPr lang="en-US" sz="2000" b="1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23703" y="4968277"/>
            <a:ext cx="2407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0000FF"/>
                </a:solidFill>
              </a:rPr>
              <a:t>Jacobian</a:t>
            </a:r>
            <a:r>
              <a:rPr lang="en-US" sz="2000" dirty="0">
                <a:solidFill>
                  <a:srgbClr val="0000FF"/>
                </a:solidFill>
              </a:rPr>
              <a:t> of ‘g’</a:t>
            </a:r>
            <a:endParaRPr lang="en-US" sz="2000" b="1" dirty="0">
              <a:solidFill>
                <a:srgbClr val="0000FF"/>
              </a:solidFill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544168"/>
              </p:ext>
            </p:extLst>
          </p:nvPr>
        </p:nvGraphicFramePr>
        <p:xfrm>
          <a:off x="2027238" y="3219450"/>
          <a:ext cx="1200150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48" name="Equation" r:id="rId7" imgW="546100" imgH="431800" progId="Equation.3">
                  <p:embed/>
                </p:oleObj>
              </mc:Choice>
              <mc:Fallback>
                <p:oleObj name="Equation" r:id="rId7" imgW="546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027238" y="3219450"/>
                        <a:ext cx="1200150" cy="9477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390820" y="5741443"/>
            <a:ext cx="1819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Apply recursively!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417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Overview 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295536" y="5370097"/>
            <a:ext cx="3750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Back-prop: compute derivatives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32427" y="1645159"/>
            <a:ext cx="42486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Forward prop: compute activations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7258" y="3418220"/>
            <a:ext cx="13757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Compute loss</a:t>
            </a:r>
            <a:endParaRPr lang="en-US" sz="2000" dirty="0">
              <a:solidFill>
                <a:srgbClr val="0000FF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992077" y="2224554"/>
            <a:ext cx="2254272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992077" y="5319273"/>
            <a:ext cx="2254272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620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4546336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18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351492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19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3507902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20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72402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21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574383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22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2566107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23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295536" y="5519329"/>
            <a:ext cx="3750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Linear activation functions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No bias</a:t>
            </a:r>
          </a:p>
          <a:p>
            <a:pPr algn="ctr"/>
            <a:r>
              <a:rPr lang="en-US" sz="2000" dirty="0">
                <a:solidFill>
                  <a:srgbClr val="0000FF"/>
                </a:solidFill>
              </a:rPr>
              <a:t>Squared loss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21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970163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7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526619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8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401200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49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5001483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0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816747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1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717659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2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3017560"/>
              </p:ext>
            </p:extLst>
          </p:nvPr>
        </p:nvGraphicFramePr>
        <p:xfrm>
          <a:off x="4857707" y="1805509"/>
          <a:ext cx="20050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3" name="Equation" r:id="rId16" imgW="914400" imgH="203200" progId="Equation.3">
                  <p:embed/>
                </p:oleObj>
              </mc:Choice>
              <mc:Fallback>
                <p:oleObj name="Equation" r:id="rId16" imgW="914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857707" y="1805509"/>
                        <a:ext cx="2005012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313852"/>
              </p:ext>
            </p:extLst>
          </p:nvPr>
        </p:nvGraphicFramePr>
        <p:xfrm>
          <a:off x="4873385" y="5297729"/>
          <a:ext cx="2005012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4" name="Equation" r:id="rId18" imgW="914400" imgH="203200" progId="Equation.3">
                  <p:embed/>
                </p:oleObj>
              </mc:Choice>
              <mc:Fallback>
                <p:oleObj name="Equation" r:id="rId18" imgW="914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873385" y="5297729"/>
                        <a:ext cx="2005012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3845376"/>
              </p:ext>
            </p:extLst>
          </p:nvPr>
        </p:nvGraphicFramePr>
        <p:xfrm>
          <a:off x="8584824" y="4306283"/>
          <a:ext cx="180975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255" name="Equation" r:id="rId20" imgW="825500" imgH="203200" progId="Equation.3">
                  <p:embed/>
                </p:oleObj>
              </mc:Choice>
              <mc:Fallback>
                <p:oleObj name="Equation" r:id="rId20" imgW="825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584824" y="4306283"/>
                        <a:ext cx="1809750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Arrow Connector 21"/>
          <p:cNvCxnSpPr/>
          <p:nvPr/>
        </p:nvCxnSpPr>
        <p:spPr>
          <a:xfrm>
            <a:off x="3731140" y="2054068"/>
            <a:ext cx="76479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731140" y="5612390"/>
            <a:ext cx="764793" cy="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rot="120000">
            <a:off x="7010160" y="2535747"/>
            <a:ext cx="764793" cy="23520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rot="21420000" flipV="1">
            <a:off x="6967488" y="4692803"/>
            <a:ext cx="807464" cy="24095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Forward prop: Propagate activations to output layer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014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0425864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74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5949674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75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889392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76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9915873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77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530085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78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840829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79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314732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80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loss and its derivative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43902" y="4246715"/>
            <a:ext cx="1693074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5032512"/>
              </p:ext>
            </p:extLst>
          </p:nvPr>
        </p:nvGraphicFramePr>
        <p:xfrm>
          <a:off x="8024626" y="2471129"/>
          <a:ext cx="2467003" cy="4403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81" name="Equation" r:id="rId18" imgW="1346200" imgH="241300" progId="Equation.3">
                  <p:embed/>
                </p:oleObj>
              </mc:Choice>
              <mc:Fallback>
                <p:oleObj name="Equation" r:id="rId18" imgW="1346200" imgH="241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024626" y="2471129"/>
                        <a:ext cx="2467003" cy="4403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562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5244776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64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273333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65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6377605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66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461234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67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9720666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68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8495293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69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2044023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70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9760120"/>
              </p:ext>
            </p:extLst>
          </p:nvPr>
        </p:nvGraphicFramePr>
        <p:xfrm>
          <a:off x="8153360" y="1276519"/>
          <a:ext cx="1587500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71" name="Equation" r:id="rId18" imgW="850900" imgH="431800" progId="Equation.3">
                  <p:embed/>
                </p:oleObj>
              </mc:Choice>
              <mc:Fallback>
                <p:oleObj name="Equation" r:id="rId18" imgW="850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53360" y="1276519"/>
                        <a:ext cx="1587500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077402"/>
              </p:ext>
            </p:extLst>
          </p:nvPr>
        </p:nvGraphicFramePr>
        <p:xfrm>
          <a:off x="8153360" y="2189928"/>
          <a:ext cx="1638300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372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153360" y="2189928"/>
                        <a:ext cx="1638300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8039698" y="1276518"/>
            <a:ext cx="1762272" cy="17224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333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7347775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03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231256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04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70230107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05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996630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06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1316805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07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6268071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08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4054116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09" name="Equation" r:id="rId16" imgW="876300" imgH="431800" progId="Equation.3">
                  <p:embed/>
                </p:oleObj>
              </mc:Choice>
              <mc:Fallback>
                <p:oleObj name="Equation" r:id="rId16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c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graphicFrame>
        <p:nvGraphicFramePr>
          <p:cNvPr id="27" name="Object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9592731"/>
              </p:ext>
            </p:extLst>
          </p:nvPr>
        </p:nvGraphicFramePr>
        <p:xfrm>
          <a:off x="8163671" y="1270000"/>
          <a:ext cx="1208088" cy="801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10" name="Equation" r:id="rId18" imgW="647700" imgH="431800" progId="Equation.3">
                  <p:embed/>
                </p:oleObj>
              </mc:Choice>
              <mc:Fallback>
                <p:oleObj name="Equation" r:id="rId18" imgW="6477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163671" y="1270000"/>
                        <a:ext cx="1208088" cy="801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" name="Object 2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582377"/>
              </p:ext>
            </p:extLst>
          </p:nvPr>
        </p:nvGraphicFramePr>
        <p:xfrm>
          <a:off x="8166847" y="2182814"/>
          <a:ext cx="1255713" cy="801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411" name="Equation" r:id="rId20" imgW="673100" imgH="431800" progId="Equation.3">
                  <p:embed/>
                </p:oleObj>
              </mc:Choice>
              <mc:Fallback>
                <p:oleObj name="Equation" r:id="rId20" imgW="6731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166847" y="2182814"/>
                        <a:ext cx="1255713" cy="801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8039698" y="1276518"/>
            <a:ext cx="1762272" cy="172241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10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7362013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18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6817621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19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5141953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20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3808109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21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282768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22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6082472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23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4265813"/>
              </p:ext>
            </p:extLst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24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1953794"/>
              </p:ext>
            </p:extLst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25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8493163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426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2621430" y="6100029"/>
            <a:ext cx="6882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Propagate derivative to hidden layer</a:t>
            </a:r>
            <a:endParaRPr lang="en-US" sz="2000" dirty="0">
              <a:solidFill>
                <a:srgbClr val="0000FF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4591427" y="1523444"/>
            <a:ext cx="1517033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591426" y="5268449"/>
            <a:ext cx="1661224" cy="808908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 rot="120000">
            <a:off x="7010160" y="2535747"/>
            <a:ext cx="764793" cy="235207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rot="21420000" flipV="1">
            <a:off x="6967488" y="4692803"/>
            <a:ext cx="807464" cy="240952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79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Multiple Components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804538" y="1974385"/>
            <a:ext cx="4609094" cy="4012228"/>
            <a:chOff x="4804538" y="1974385"/>
            <a:chExt cx="4609094" cy="4012228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04538" y="1974386"/>
              <a:ext cx="2759565" cy="3849763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7919184" y="5686531"/>
              <a:ext cx="1494448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350" dirty="0">
                  <a:solidFill>
                    <a:srgbClr val="7F7F7F"/>
                  </a:solidFill>
                </a:rPr>
                <a:t>(</a:t>
              </a:r>
              <a:r>
                <a:rPr lang="en-US" sz="1350" dirty="0" err="1">
                  <a:solidFill>
                    <a:srgbClr val="7F7F7F"/>
                  </a:solidFill>
                </a:rPr>
                <a:t>Goodfellow</a:t>
              </a:r>
              <a:r>
                <a:rPr lang="en-US" sz="1350" dirty="0">
                  <a:solidFill>
                    <a:srgbClr val="7F7F7F"/>
                  </a:solidFill>
                </a:rPr>
                <a:t> 2016)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4804539" y="1974385"/>
              <a:ext cx="1187009" cy="625817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902252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3503877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55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309941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56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1230987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57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3849109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58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473625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59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7939546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60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573547"/>
              </p:ext>
            </p:extLst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61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136337"/>
              </p:ext>
            </p:extLst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62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709857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63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936933"/>
              </p:ext>
            </p:extLst>
          </p:nvPr>
        </p:nvGraphicFramePr>
        <p:xfrm>
          <a:off x="7435998" y="1238439"/>
          <a:ext cx="3154363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64" name="Equation" r:id="rId22" imgW="1752600" imgH="431800" progId="Equation.3">
                  <p:embed/>
                </p:oleObj>
              </mc:Choice>
              <mc:Fallback>
                <p:oleObj name="Equation" r:id="rId22" imgW="1752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435998" y="1238439"/>
                        <a:ext cx="3154363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448982" y="6100029"/>
            <a:ext cx="719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406115" y="1210237"/>
            <a:ext cx="3154364" cy="17066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337424"/>
              </p:ext>
            </p:extLst>
          </p:nvPr>
        </p:nvGraphicFramePr>
        <p:xfrm>
          <a:off x="7458222" y="2086256"/>
          <a:ext cx="3132138" cy="773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65" name="Equation" r:id="rId24" imgW="1739900" imgH="431800" progId="Equation.3">
                  <p:embed/>
                </p:oleObj>
              </mc:Choice>
              <mc:Fallback>
                <p:oleObj name="Equation" r:id="rId24" imgW="1739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458222" y="2086256"/>
                        <a:ext cx="3132138" cy="773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326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30446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499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1584577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00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5243290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01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1539324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02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0692375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03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593339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04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6816898"/>
              </p:ext>
            </p:extLst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05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7855"/>
              </p:ext>
            </p:extLst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06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3371336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07" name="Equation" r:id="rId20" imgW="876300" imgH="431800" progId="Equation.3">
                  <p:embed/>
                </p:oleObj>
              </mc:Choice>
              <mc:Fallback>
                <p:oleObj name="Equation" r:id="rId20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467636"/>
              </p:ext>
            </p:extLst>
          </p:nvPr>
        </p:nvGraphicFramePr>
        <p:xfrm>
          <a:off x="7430342" y="1238251"/>
          <a:ext cx="1416050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08" name="Equation" r:id="rId22" imgW="787400" imgH="431800" progId="Equation.3">
                  <p:embed/>
                </p:oleObj>
              </mc:Choice>
              <mc:Fallback>
                <p:oleObj name="Equation" r:id="rId22" imgW="787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430342" y="1238251"/>
                        <a:ext cx="1416050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2448982" y="6100029"/>
            <a:ext cx="7196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0000FF"/>
                </a:solidFill>
              </a:rPr>
              <a:t>Backward prop: Compute derivatives </a:t>
            </a:r>
            <a:r>
              <a:rPr lang="en-US" sz="2000" dirty="0" err="1">
                <a:solidFill>
                  <a:srgbClr val="0000FF"/>
                </a:solidFill>
              </a:rPr>
              <a:t>w.r.t</a:t>
            </a:r>
            <a:r>
              <a:rPr lang="en-US" sz="2000" dirty="0">
                <a:solidFill>
                  <a:srgbClr val="0000FF"/>
                </a:solidFill>
              </a:rPr>
              <a:t>. weights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a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r>
              <a:rPr lang="en-US" sz="2000" dirty="0">
                <a:solidFill>
                  <a:srgbClr val="0000FF"/>
                </a:solidFill>
              </a:rPr>
              <a:t>,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1</a:t>
            </a:r>
            <a:r>
              <a:rPr lang="en-US" sz="2000" dirty="0">
                <a:solidFill>
                  <a:srgbClr val="0000FF"/>
                </a:solidFill>
              </a:rPr>
              <a:t> and </a:t>
            </a:r>
            <a:r>
              <a:rPr lang="en-US" sz="2000" i="1" dirty="0">
                <a:solidFill>
                  <a:srgbClr val="0000FF"/>
                </a:solidFill>
              </a:rPr>
              <a:t>b</a:t>
            </a:r>
            <a:r>
              <a:rPr lang="en-US" sz="2000" baseline="-25000" dirty="0">
                <a:solidFill>
                  <a:srgbClr val="0000FF"/>
                </a:solidFill>
              </a:rPr>
              <a:t>2</a:t>
            </a:r>
            <a:endParaRPr lang="en-US" sz="2000" baseline="-25000" dirty="0">
              <a:solidFill>
                <a:srgbClr val="0000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406115" y="1210237"/>
            <a:ext cx="3154364" cy="1706675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8490685"/>
              </p:ext>
            </p:extLst>
          </p:nvPr>
        </p:nvGraphicFramePr>
        <p:xfrm>
          <a:off x="7458636" y="2085976"/>
          <a:ext cx="1417638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509" name="Equation" r:id="rId24" imgW="787400" imgH="431800" progId="Equation.3">
                  <p:embed/>
                </p:oleObj>
              </mc:Choice>
              <mc:Fallback>
                <p:oleObj name="Equation" r:id="rId24" imgW="7874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7458636" y="2085976"/>
                        <a:ext cx="1417638" cy="7731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5142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429" y="2353295"/>
            <a:ext cx="6525828" cy="2832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: Example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9214729"/>
              </p:ext>
            </p:extLst>
          </p:nvPr>
        </p:nvGraphicFramePr>
        <p:xfrm>
          <a:off x="3930410" y="2324867"/>
          <a:ext cx="336550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89" name="Equation" r:id="rId4" imgW="152400" imgH="203200" progId="Equation.3">
                  <p:embed/>
                </p:oleObj>
              </mc:Choice>
              <mc:Fallback>
                <p:oleObj name="Equation" r:id="rId4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930410" y="2324867"/>
                        <a:ext cx="336550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500071"/>
              </p:ext>
            </p:extLst>
          </p:nvPr>
        </p:nvGraphicFramePr>
        <p:xfrm>
          <a:off x="3905011" y="2991617"/>
          <a:ext cx="3905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90" name="Equation" r:id="rId6" imgW="177800" imgH="203200" progId="Equation.3">
                  <p:embed/>
                </p:oleObj>
              </mc:Choice>
              <mc:Fallback>
                <p:oleObj name="Equation" r:id="rId6" imgW="177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05011" y="2991617"/>
                        <a:ext cx="390525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0610656"/>
              </p:ext>
            </p:extLst>
          </p:nvPr>
        </p:nvGraphicFramePr>
        <p:xfrm>
          <a:off x="3930411" y="4039352"/>
          <a:ext cx="334963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91" name="Equation" r:id="rId8" imgW="152400" imgH="203200" progId="Equation.3">
                  <p:embed/>
                </p:oleObj>
              </mc:Choice>
              <mc:Fallback>
                <p:oleObj name="Equation" r:id="rId8" imgW="1524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930411" y="4039352"/>
                        <a:ext cx="334963" cy="4460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207760"/>
              </p:ext>
            </p:extLst>
          </p:nvPr>
        </p:nvGraphicFramePr>
        <p:xfrm>
          <a:off x="3901837" y="4755598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92" name="Equation" r:id="rId10" imgW="165100" imgH="203200" progId="Equation.3">
                  <p:embed/>
                </p:oleObj>
              </mc:Choice>
              <mc:Fallback>
                <p:oleObj name="Equation" r:id="rId10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01837" y="4755598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8491658"/>
              </p:ext>
            </p:extLst>
          </p:nvPr>
        </p:nvGraphicFramePr>
        <p:xfrm>
          <a:off x="7043497" y="2753686"/>
          <a:ext cx="3063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93" name="Equation" r:id="rId12" imgW="139700" imgH="203200" progId="Equation.3">
                  <p:embed/>
                </p:oleObj>
              </mc:Choice>
              <mc:Fallback>
                <p:oleObj name="Equation" r:id="rId12" imgW="13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043497" y="2753686"/>
                        <a:ext cx="306388" cy="444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2587008"/>
              </p:ext>
            </p:extLst>
          </p:nvPr>
        </p:nvGraphicFramePr>
        <p:xfrm>
          <a:off x="7029020" y="4246715"/>
          <a:ext cx="363537" cy="446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94" name="Equation" r:id="rId14" imgW="165100" imgH="203200" progId="Equation.3">
                  <p:embed/>
                </p:oleObj>
              </mc:Choice>
              <mc:Fallback>
                <p:oleObj name="Equation" r:id="rId14" imgW="1651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029020" y="4246715"/>
                        <a:ext cx="363537" cy="446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925089"/>
              </p:ext>
            </p:extLst>
          </p:nvPr>
        </p:nvGraphicFramePr>
        <p:xfrm>
          <a:off x="4607105" y="1536631"/>
          <a:ext cx="1501355" cy="78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95" name="Equation" r:id="rId16" imgW="825500" imgH="431800" progId="Equation.3">
                  <p:embed/>
                </p:oleObj>
              </mc:Choice>
              <mc:Fallback>
                <p:oleObj name="Equation" r:id="rId16" imgW="8255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4607105" y="1536631"/>
                        <a:ext cx="1501355" cy="78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191204"/>
              </p:ext>
            </p:extLst>
          </p:nvPr>
        </p:nvGraphicFramePr>
        <p:xfrm>
          <a:off x="4591426" y="5268450"/>
          <a:ext cx="1661224" cy="8134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96" name="Equation" r:id="rId18" imgW="876300" imgH="431800" progId="Equation.3">
                  <p:embed/>
                </p:oleObj>
              </mc:Choice>
              <mc:Fallback>
                <p:oleObj name="Equation" r:id="rId18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4591426" y="5268450"/>
                        <a:ext cx="1661224" cy="8134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6081477"/>
              </p:ext>
            </p:extLst>
          </p:nvPr>
        </p:nvGraphicFramePr>
        <p:xfrm>
          <a:off x="7763899" y="1269200"/>
          <a:ext cx="1043147" cy="80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97" name="Equation" r:id="rId20" imgW="558800" imgH="431800" progId="Equation.3">
                  <p:embed/>
                </p:oleObj>
              </mc:Choice>
              <mc:Fallback>
                <p:oleObj name="Equation" r:id="rId20" imgW="5588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763899" y="1269200"/>
                        <a:ext cx="1043147" cy="80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548205"/>
              </p:ext>
            </p:extLst>
          </p:nvPr>
        </p:nvGraphicFramePr>
        <p:xfrm>
          <a:off x="9281459" y="1276518"/>
          <a:ext cx="1114669" cy="8015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98" name="Equation" r:id="rId22" imgW="596900" imgH="431800" progId="Equation.3">
                  <p:embed/>
                </p:oleObj>
              </mc:Choice>
              <mc:Fallback>
                <p:oleObj name="Equation" r:id="rId22" imgW="596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281459" y="1276518"/>
                        <a:ext cx="1114669" cy="8015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7442334"/>
              </p:ext>
            </p:extLst>
          </p:nvPr>
        </p:nvGraphicFramePr>
        <p:xfrm>
          <a:off x="8343901" y="4219576"/>
          <a:ext cx="1693074" cy="832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99" name="Equation" r:id="rId24" imgW="876300" imgH="431800" progId="Equation.3">
                  <p:embed/>
                </p:oleObj>
              </mc:Choice>
              <mc:Fallback>
                <p:oleObj name="Equation" r:id="rId24" imgW="8763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8343901" y="4219576"/>
                        <a:ext cx="1693074" cy="832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0917176"/>
              </p:ext>
            </p:extLst>
          </p:nvPr>
        </p:nvGraphicFramePr>
        <p:xfrm>
          <a:off x="7763898" y="2210497"/>
          <a:ext cx="1097294" cy="773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00" name="Equation" r:id="rId26" imgW="609600" imgH="431800" progId="Equation.3">
                  <p:embed/>
                </p:oleObj>
              </mc:Choice>
              <mc:Fallback>
                <p:oleObj name="Equation" r:id="rId26" imgW="6096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7763898" y="2210497"/>
                        <a:ext cx="1097294" cy="773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909658"/>
              </p:ext>
            </p:extLst>
          </p:nvPr>
        </p:nvGraphicFramePr>
        <p:xfrm>
          <a:off x="9281459" y="2210497"/>
          <a:ext cx="1075165" cy="7731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01" name="Equation" r:id="rId28" imgW="596900" imgH="431800" progId="Equation.3">
                  <p:embed/>
                </p:oleObj>
              </mc:Choice>
              <mc:Fallback>
                <p:oleObj name="Equation" r:id="rId28" imgW="5969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9281459" y="2210497"/>
                        <a:ext cx="1075165" cy="7731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Rectangle 23"/>
          <p:cNvSpPr/>
          <p:nvPr/>
        </p:nvSpPr>
        <p:spPr>
          <a:xfrm>
            <a:off x="7739117" y="1269200"/>
            <a:ext cx="2657011" cy="1722416"/>
          </a:xfrm>
          <a:prstGeom prst="rect">
            <a:avLst/>
          </a:prstGeom>
          <a:noFill/>
          <a:ln w="57150" cmpd="sng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9181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Computation Graphs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398680"/>
            <a:ext cx="9144000" cy="534269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</a:t>
            </a:r>
            <a:r>
              <a:rPr lang="en-US" dirty="0">
                <a:solidFill>
                  <a:srgbClr val="7F7F7F"/>
                </a:solidFill>
              </a:rPr>
              <a:t>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626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Repeated Sub-expressions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401959"/>
            <a:ext cx="9144000" cy="519952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6035" y="6370008"/>
            <a:ext cx="19331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</a:t>
            </a:r>
            <a:r>
              <a:rPr lang="en-US" dirty="0">
                <a:solidFill>
                  <a:srgbClr val="7F7F7F"/>
                </a:solidFill>
              </a:rPr>
              <a:t>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2436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Backprop</a:t>
            </a:r>
            <a:r>
              <a:rPr lang="en-US" dirty="0" smtClean="0"/>
              <a:t> on Computation Graph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3526301"/>
              </p:ext>
            </p:extLst>
          </p:nvPr>
        </p:nvGraphicFramePr>
        <p:xfrm>
          <a:off x="3209925" y="2371726"/>
          <a:ext cx="5873750" cy="281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76" name="Equation" r:id="rId4" imgW="2667000" imgH="1282700" progId="Equation.3">
                  <p:embed/>
                </p:oleObj>
              </mc:Choice>
              <mc:Fallback>
                <p:oleObj name="Equation" r:id="rId4" imgW="2667000" imgH="1282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09925" y="2371726"/>
                        <a:ext cx="5873750" cy="281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Arrow Connector 5"/>
          <p:cNvCxnSpPr/>
          <p:nvPr/>
        </p:nvCxnSpPr>
        <p:spPr>
          <a:xfrm>
            <a:off x="6332832" y="4624662"/>
            <a:ext cx="192344" cy="65478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332832" y="5208017"/>
            <a:ext cx="18186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Parents of </a:t>
            </a:r>
            <a:r>
              <a:rPr lang="en-US" sz="2400" i="1" dirty="0" err="1">
                <a:solidFill>
                  <a:srgbClr val="0000FF"/>
                </a:solidFill>
                <a:latin typeface="Times New Roman"/>
                <a:cs typeface="Times New Roman"/>
              </a:rPr>
              <a:t>u</a:t>
            </a:r>
            <a:r>
              <a:rPr lang="en-US" sz="2400" i="1" baseline="30000" dirty="0" err="1">
                <a:solidFill>
                  <a:srgbClr val="0000FF"/>
                </a:solidFill>
                <a:latin typeface="Times New Roman"/>
                <a:cs typeface="Times New Roman"/>
              </a:rPr>
              <a:t>i</a:t>
            </a:r>
            <a:endParaRPr lang="en-US" sz="2400" i="1" baseline="300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72649" y="1659310"/>
            <a:ext cx="33863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</a:rPr>
              <a:t>Maintain grad table</a:t>
            </a:r>
            <a:endParaRPr lang="en-US" sz="2400" i="1" baseline="30000" dirty="0">
              <a:solidFill>
                <a:srgbClr val="0000FF"/>
              </a:solidFill>
              <a:latin typeface="Times New Roman"/>
              <a:cs typeface="Times New Roman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5183986" y="1912950"/>
            <a:ext cx="588662" cy="52780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8939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Symbol-to-symbol Differentiation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/>
              <a:buChar char="•"/>
            </a:pPr>
            <a:r>
              <a:rPr lang="en-US" dirty="0">
                <a:solidFill>
                  <a:srgbClr val="0000FF"/>
                </a:solidFill>
              </a:rPr>
              <a:t>Derivatives as computation graphs</a:t>
            </a:r>
          </a:p>
          <a:p>
            <a:pPr lvl="1"/>
            <a:r>
              <a:rPr lang="en-US" dirty="0" smtClean="0"/>
              <a:t>Same language for both forward and back-propagation</a:t>
            </a:r>
          </a:p>
          <a:p>
            <a:r>
              <a:rPr lang="en-US" dirty="0" smtClean="0"/>
              <a:t>During execution, replace symbolic inputs with numeric value</a:t>
            </a:r>
          </a:p>
          <a:p>
            <a:r>
              <a:rPr lang="en-US" dirty="0" smtClean="0"/>
              <a:t>Used by </a:t>
            </a:r>
            <a:r>
              <a:rPr lang="en-US" dirty="0" err="1" smtClean="0">
                <a:solidFill>
                  <a:srgbClr val="0000FF"/>
                </a:solidFill>
              </a:rPr>
              <a:t>Theano</a:t>
            </a:r>
            <a:r>
              <a:rPr lang="en-US" dirty="0" smtClean="0"/>
              <a:t> and </a:t>
            </a:r>
            <a:r>
              <a:rPr lang="en-US" dirty="0" err="1" smtClean="0">
                <a:solidFill>
                  <a:srgbClr val="0000FF"/>
                </a:solidFill>
              </a:rPr>
              <a:t>TensorFlow</a:t>
            </a:r>
            <a:endParaRPr lang="en-US" dirty="0" smtClean="0">
              <a:solidFill>
                <a:srgbClr val="0000FF"/>
              </a:solidFill>
            </a:endParaRPr>
          </a:p>
          <a:p>
            <a:r>
              <a:rPr lang="en-US" dirty="0" smtClean="0"/>
              <a:t>Symbol-to-number differentiation: e.g. Torch and </a:t>
            </a:r>
            <a:r>
              <a:rPr lang="en-US" dirty="0" err="1" smtClean="0"/>
              <a:t>Caffe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2377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Symbol-to-symbol Differentiation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608" y="1417638"/>
            <a:ext cx="7678193" cy="49644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81334" y="1947334"/>
            <a:ext cx="2427111" cy="564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746035" y="6370008"/>
            <a:ext cx="2503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et al.  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749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Feed-forward Nets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1210984"/>
            <a:ext cx="8681152" cy="523957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055555" y="5531556"/>
            <a:ext cx="2427111" cy="56444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ular Callout 4"/>
          <p:cNvSpPr/>
          <p:nvPr/>
        </p:nvSpPr>
        <p:spPr>
          <a:xfrm>
            <a:off x="7135315" y="5080290"/>
            <a:ext cx="3467427" cy="1636831"/>
          </a:xfrm>
          <a:prstGeom prst="wedgeRoundRectCallout">
            <a:avLst>
              <a:gd name="adj1" fmla="val -45432"/>
              <a:gd name="adj2" fmla="val -7272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Computational cost for forward/back prop: </a:t>
            </a:r>
            <a:r>
              <a:rPr lang="en-US" dirty="0">
                <a:solidFill>
                  <a:srgbClr val="FF0000"/>
                </a:solidFill>
              </a:rPr>
              <a:t>O(#</a:t>
            </a:r>
            <a:r>
              <a:rPr lang="en-US" dirty="0" err="1">
                <a:solidFill>
                  <a:srgbClr val="FF0000"/>
                </a:solidFill>
              </a:rPr>
              <a:t>num</a:t>
            </a:r>
            <a:r>
              <a:rPr lang="en-US" dirty="0">
                <a:solidFill>
                  <a:srgbClr val="FF0000"/>
                </a:solidFill>
              </a:rPr>
              <a:t>-weights)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Memory cost: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O(#</a:t>
            </a:r>
            <a:r>
              <a:rPr lang="en-US" dirty="0" err="1">
                <a:solidFill>
                  <a:srgbClr val="FF0000"/>
                </a:solidFill>
              </a:rPr>
              <a:t>num</a:t>
            </a:r>
            <a:r>
              <a:rPr lang="en-US" dirty="0">
                <a:solidFill>
                  <a:srgbClr val="FF0000"/>
                </a:solidFill>
              </a:rPr>
              <a:t>-layers  x  </a:t>
            </a:r>
            <a:r>
              <a:rPr lang="en-US" dirty="0" err="1">
                <a:solidFill>
                  <a:srgbClr val="FF0000"/>
                </a:solidFill>
              </a:rPr>
              <a:t>minibatch</a:t>
            </a:r>
            <a:r>
              <a:rPr lang="en-US" dirty="0">
                <a:solidFill>
                  <a:srgbClr val="FF0000"/>
                </a:solidFill>
              </a:rPr>
              <a:t>-size)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746035" y="6370008"/>
            <a:ext cx="25036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7F7F7F"/>
                </a:solidFill>
              </a:rPr>
              <a:t>(</a:t>
            </a:r>
            <a:r>
              <a:rPr lang="en-US" dirty="0" err="1">
                <a:solidFill>
                  <a:srgbClr val="7F7F7F"/>
                </a:solidFill>
              </a:rPr>
              <a:t>Goodfellow</a:t>
            </a:r>
            <a:r>
              <a:rPr lang="en-US" dirty="0">
                <a:solidFill>
                  <a:srgbClr val="7F7F7F"/>
                </a:solidFill>
              </a:rPr>
              <a:t> et al.  2017)</a:t>
            </a:r>
            <a:endParaRPr lang="en-US" dirty="0">
              <a:solidFill>
                <a:srgbClr val="7F7F7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576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 = Repeated Compositions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574" y="2091857"/>
            <a:ext cx="4732852" cy="359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56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Linear Models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</p:spPr>
            <p:txBody>
              <a:bodyPr/>
              <a:lstStyle/>
              <a:p>
                <a:r>
                  <a:rPr lang="en-US" sz="2400" dirty="0" smtClean="0"/>
                  <a:t>Linear models</a:t>
                </a:r>
              </a:p>
              <a:p>
                <a:pPr lvl="1"/>
                <a:r>
                  <a:rPr lang="en-US" sz="1800" dirty="0" smtClean="0"/>
                  <a:t>Can be fit efficiently (via convex optimization)</a:t>
                </a:r>
              </a:p>
              <a:p>
                <a:pPr lvl="1"/>
                <a:r>
                  <a:rPr lang="en-US" sz="1800" dirty="0" smtClean="0"/>
                  <a:t>Limited model capacity</a:t>
                </a:r>
              </a:p>
              <a:p>
                <a:r>
                  <a:rPr lang="en-US" sz="2400" dirty="0" smtClean="0"/>
                  <a:t>Alternative:</a:t>
                </a:r>
              </a:p>
              <a:p>
                <a:endParaRPr lang="en-US" sz="4400" dirty="0"/>
              </a:p>
              <a:p>
                <a:r>
                  <a:rPr lang="en-US" sz="2400" dirty="0" smtClean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/>
                  <a:t>is a </a:t>
                </a:r>
                <a:r>
                  <a:rPr lang="en-US" sz="2400" i="1" dirty="0" smtClean="0">
                    <a:solidFill>
                      <a:srgbClr val="0000FF"/>
                    </a:solidFill>
                  </a:rPr>
                  <a:t>non-linear transform</a:t>
                </a:r>
              </a:p>
              <a:p>
                <a:pPr marL="457200" lvl="1" indent="0">
                  <a:buNone/>
                </a:pPr>
                <a:endParaRPr lang="en-US" sz="1800" dirty="0" smtClean="0"/>
              </a:p>
              <a:p>
                <a:pPr lvl="1"/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5543" y="983807"/>
                <a:ext cx="8229600" cy="5083175"/>
              </a:xfrm>
              <a:blipFill rotWithShape="0">
                <a:blip r:embed="rId4"/>
                <a:stretch>
                  <a:fillRect l="-1111" t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2992091"/>
              </p:ext>
            </p:extLst>
          </p:nvPr>
        </p:nvGraphicFramePr>
        <p:xfrm>
          <a:off x="4705879" y="2468119"/>
          <a:ext cx="2780242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09" name="Equation" r:id="rId5" imgW="901700" imgH="228600" progId="Equation.3">
                  <p:embed/>
                </p:oleObj>
              </mc:Choice>
              <mc:Fallback>
                <p:oleObj name="Equation" r:id="rId5" imgW="901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05879" y="2468119"/>
                        <a:ext cx="2780242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2942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ML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 smtClean="0"/>
                  <a:t>Manually </a:t>
                </a:r>
                <a:r>
                  <a:rPr lang="en-US" sz="2400" dirty="0" smtClean="0"/>
                  <a:t>engineer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endParaRPr lang="en-US" sz="2400" dirty="0" smtClean="0"/>
              </a:p>
              <a:p>
                <a:pPr lvl="1"/>
                <a:r>
                  <a:rPr lang="en-US" sz="1800" dirty="0" smtClean="0"/>
                  <a:t>Domain specific, enormous human effort</a:t>
                </a:r>
              </a:p>
              <a:p>
                <a:r>
                  <a:rPr lang="en-US" sz="2400" dirty="0" smtClean="0"/>
                  <a:t>Generic transform</a:t>
                </a:r>
              </a:p>
              <a:p>
                <a:pPr lvl="1"/>
                <a:r>
                  <a:rPr lang="en-US" sz="1800" dirty="0" smtClean="0"/>
                  <a:t>Maps to a higher-dimensional space</a:t>
                </a:r>
              </a:p>
              <a:p>
                <a:pPr lvl="1"/>
                <a:r>
                  <a:rPr lang="en-US" sz="1800" dirty="0" smtClean="0"/>
                  <a:t>Kernel methods: e.g. RBF kernels</a:t>
                </a:r>
              </a:p>
              <a:p>
                <a:pPr lvl="1"/>
                <a:r>
                  <a:rPr lang="en-US" sz="1800" dirty="0" smtClean="0">
                    <a:solidFill>
                      <a:srgbClr val="0000FF"/>
                    </a:solidFill>
                  </a:rPr>
                  <a:t>Over fitting: does not generalize well to test set</a:t>
                </a:r>
              </a:p>
              <a:p>
                <a:pPr lvl="1"/>
                <a:r>
                  <a:rPr lang="en-US" sz="1800" dirty="0" smtClean="0">
                    <a:solidFill>
                      <a:srgbClr val="0000FF"/>
                    </a:solidFill>
                  </a:rPr>
                  <a:t>Cannot encode enough prior information</a:t>
                </a:r>
              </a:p>
              <a:p>
                <a:pPr lvl="1"/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247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613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Learning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 smtClean="0">
                    <a:solidFill>
                      <a:srgbClr val="0000FF"/>
                    </a:solidFill>
                  </a:rPr>
                  <a:t>Directly learn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</m:oMath>
                </a14:m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>
                    <a:ea typeface="Cambria Math" charset="0"/>
                    <a:cs typeface="Cambria Math" charset="0"/>
                  </a:rPr>
                  <a:t/>
                </a:r>
                <a:br>
                  <a:rPr lang="en-US" sz="2400" dirty="0" smtClean="0">
                    <a:ea typeface="Cambria Math" charset="0"/>
                    <a:cs typeface="Cambria Math" charset="0"/>
                  </a:rPr>
                </a:br>
                <a:r>
                  <a:rPr lang="en-US" sz="2400" dirty="0" smtClean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θ</m:t>
                    </m:r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/>
                  <a:t>are </a:t>
                </a:r>
                <a:r>
                  <a:rPr lang="en-US" sz="2400" dirty="0" smtClean="0"/>
                  <a:t>parameters of the transform</a:t>
                </a:r>
              </a:p>
              <a:p>
                <a:pPr marL="457200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defines </a:t>
                </a:r>
                <a:r>
                  <a:rPr lang="en-US" sz="2400" dirty="0" smtClean="0"/>
                  <a:t>hidden layers 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 smtClean="0"/>
                  <a:t>Non-convex optimization</a:t>
                </a:r>
              </a:p>
              <a:p>
                <a:pPr marL="457200" indent="-457200">
                  <a:buFont typeface="Arial" charset="0"/>
                  <a:buChar char="•"/>
                </a:pPr>
                <a:r>
                  <a:rPr lang="en-US" sz="2400" dirty="0" smtClean="0"/>
                  <a:t>Can encode prior beliefs, generalizes well </a:t>
                </a:r>
                <a:endParaRPr lang="en-US" sz="2400" dirty="0"/>
              </a:p>
              <a:p>
                <a:pPr lvl="1"/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826" t="-2305" b="-596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8649631"/>
              </p:ext>
            </p:extLst>
          </p:nvPr>
        </p:nvGraphicFramePr>
        <p:xfrm>
          <a:off x="4196694" y="1778363"/>
          <a:ext cx="3600450" cy="704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76" name="Equation" r:id="rId4" imgW="1168400" imgH="228600" progId="Equation.3">
                  <p:embed/>
                </p:oleObj>
              </mc:Choice>
              <mc:Fallback>
                <p:oleObj name="Equation" r:id="rId4" imgW="1168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96694" y="1778363"/>
                        <a:ext cx="3600450" cy="704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2862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Neural </a:t>
            </a:r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Hand-written digit recognition: MNIST data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8948" y="2345397"/>
            <a:ext cx="5293388" cy="3315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55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LML_lecture_template" id="{12DF6B26-185E-8242-9557-5C9AD058FB15}" vid="{ED3B4B0A-8B35-3E4F-AA86-6CDA37A403D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2077</TotalTime>
  <Words>724</Words>
  <Application>Microsoft Macintosh PowerPoint</Application>
  <PresentationFormat>Widescreen</PresentationFormat>
  <Paragraphs>207</Paragraphs>
  <Slides>48</Slides>
  <Notes>3</Notes>
  <HiddenSlides>9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6" baseType="lpstr">
      <vt:lpstr>Calibri</vt:lpstr>
      <vt:lpstr>Cambria Math</vt:lpstr>
      <vt:lpstr>Karla</vt:lpstr>
      <vt:lpstr>Times</vt:lpstr>
      <vt:lpstr>Times New Roman</vt:lpstr>
      <vt:lpstr>Arial</vt:lpstr>
      <vt:lpstr>GEC_template</vt:lpstr>
      <vt:lpstr>Equation</vt:lpstr>
      <vt:lpstr>Lecture 7: Neural Networks; </vt:lpstr>
      <vt:lpstr>Representation</vt:lpstr>
      <vt:lpstr>Neural Network</vt:lpstr>
      <vt:lpstr>Learning Multiple Components</vt:lpstr>
      <vt:lpstr>Depth = Repeated Compositions</vt:lpstr>
      <vt:lpstr>Beyond Linear Models</vt:lpstr>
      <vt:lpstr>Traditional ML</vt:lpstr>
      <vt:lpstr>Deep Learning</vt:lpstr>
      <vt:lpstr>Neural Networks</vt:lpstr>
      <vt:lpstr>Example: Learning XOR</vt:lpstr>
      <vt:lpstr>Design Choices</vt:lpstr>
      <vt:lpstr>Cost Function</vt:lpstr>
      <vt:lpstr>Cost Function</vt:lpstr>
      <vt:lpstr>Cost Function</vt:lpstr>
      <vt:lpstr>Design Choices</vt:lpstr>
      <vt:lpstr>Output Units</vt:lpstr>
      <vt:lpstr>Softmax Output</vt:lpstr>
      <vt:lpstr>Design Choices</vt:lpstr>
      <vt:lpstr>Hidden Units</vt:lpstr>
      <vt:lpstr>ReLU</vt:lpstr>
      <vt:lpstr>Generalized ReLU</vt:lpstr>
      <vt:lpstr>Maxout </vt:lpstr>
      <vt:lpstr>Design Choices</vt:lpstr>
      <vt:lpstr>Universal Approximation Theorem</vt:lpstr>
      <vt:lpstr>Exponential Gain with Depth</vt:lpstr>
      <vt:lpstr>Exponential Gain with Depth</vt:lpstr>
      <vt:lpstr>Better Generalization with Depth</vt:lpstr>
      <vt:lpstr>Large, Shallow Nets Overfit More</vt:lpstr>
      <vt:lpstr>Design Choices</vt:lpstr>
      <vt:lpstr>Gradient-based Optimizer (e.g. stochastic gradient descent)</vt:lpstr>
      <vt:lpstr>Backpropagation</vt:lpstr>
      <vt:lpstr>Backprop: Arithmetic</vt:lpstr>
      <vt:lpstr>Backprop: Overview  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Backprop: Example</vt:lpstr>
      <vt:lpstr>Computation Graphs</vt:lpstr>
      <vt:lpstr>Repeated Sub-expressions</vt:lpstr>
      <vt:lpstr>Backprop on Computation Graph</vt:lpstr>
      <vt:lpstr>Symbol-to-symbol Differentiation</vt:lpstr>
      <vt:lpstr>Symbol-to-symbol Differentiation</vt:lpstr>
      <vt:lpstr>Training Feed-forward Nets</vt:lpstr>
    </vt:vector>
  </TitlesOfParts>
  <Company>Harvard</Company>
  <LinksUpToDate>false</LinksUpToDate>
  <SharedDoc>false</SharedDoc>
  <HyperlinksChanged>false</HyperlinksChanged>
  <AppVersion>15.0036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Feedforward Networks</dc:title>
  <dc:creator>Harikrishna Narasimhan</dc:creator>
  <cp:lastModifiedBy>Microsoft Office User</cp:lastModifiedBy>
  <cp:revision>206</cp:revision>
  <cp:lastPrinted>2018-03-05T02:43:56Z</cp:lastPrinted>
  <dcterms:created xsi:type="dcterms:W3CDTF">2017-11-02T16:57:55Z</dcterms:created>
  <dcterms:modified xsi:type="dcterms:W3CDTF">2018-07-26T12:00:29Z</dcterms:modified>
</cp:coreProperties>
</file>